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1" r:id="rId4"/>
  </p:sldMasterIdLst>
  <p:notesMasterIdLst>
    <p:notesMasterId r:id="rId22"/>
  </p:notesMasterIdLst>
  <p:handoutMasterIdLst>
    <p:handoutMasterId r:id="rId23"/>
  </p:handoutMasterIdLst>
  <p:sldIdLst>
    <p:sldId id="259" r:id="rId5"/>
    <p:sldId id="315" r:id="rId6"/>
    <p:sldId id="309" r:id="rId7"/>
    <p:sldId id="317" r:id="rId8"/>
    <p:sldId id="318" r:id="rId9"/>
    <p:sldId id="314" r:id="rId10"/>
    <p:sldId id="311" r:id="rId11"/>
    <p:sldId id="333" r:id="rId12"/>
    <p:sldId id="334" r:id="rId13"/>
    <p:sldId id="323" r:id="rId14"/>
    <p:sldId id="335" r:id="rId15"/>
    <p:sldId id="332" r:id="rId16"/>
    <p:sldId id="319" r:id="rId17"/>
    <p:sldId id="313" r:id="rId18"/>
    <p:sldId id="321" r:id="rId19"/>
    <p:sldId id="324" r:id="rId20"/>
    <p:sldId id="322"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BF2D7-A8C5-AD0E-7BCF-4BDF67348F40}" v="34" dt="2021-01-15T02:52:41.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0197"/>
  </p:normalViewPr>
  <p:slideViewPr>
    <p:cSldViewPr snapToGrid="0" snapToObjects="1">
      <p:cViewPr varScale="1">
        <p:scale>
          <a:sx n="90" d="100"/>
          <a:sy n="90" d="100"/>
        </p:scale>
        <p:origin x="232" y="26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4" d="100"/>
          <a:sy n="94" d="100"/>
        </p:scale>
        <p:origin x="3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ad Fahrurrazi Kamaludin" userId="S::fahrurrazi@thecads.com::b9d00bbb-6dba-4bbf-8b4e-cc7fb0f5d1bf" providerId="AD" clId="Web-{631BF2D7-A8C5-AD0E-7BCF-4BDF67348F40}"/>
    <pc:docChg chg="modSld">
      <pc:chgData name="Mohamad Fahrurrazi Kamaludin" userId="S::fahrurrazi@thecads.com::b9d00bbb-6dba-4bbf-8b4e-cc7fb0f5d1bf" providerId="AD" clId="Web-{631BF2D7-A8C5-AD0E-7BCF-4BDF67348F40}" dt="2021-01-15T02:52:41.586" v="33" actId="20577"/>
      <pc:docMkLst>
        <pc:docMk/>
      </pc:docMkLst>
      <pc:sldChg chg="modSp">
        <pc:chgData name="Mohamad Fahrurrazi Kamaludin" userId="S::fahrurrazi@thecads.com::b9d00bbb-6dba-4bbf-8b4e-cc7fb0f5d1bf" providerId="AD" clId="Web-{631BF2D7-A8C5-AD0E-7BCF-4BDF67348F40}" dt="2021-01-15T02:52:41.586" v="33" actId="20577"/>
        <pc:sldMkLst>
          <pc:docMk/>
          <pc:sldMk cId="3790457210" sldId="323"/>
        </pc:sldMkLst>
        <pc:spChg chg="mod">
          <ac:chgData name="Mohamad Fahrurrazi Kamaludin" userId="S::fahrurrazi@thecads.com::b9d00bbb-6dba-4bbf-8b4e-cc7fb0f5d1bf" providerId="AD" clId="Web-{631BF2D7-A8C5-AD0E-7BCF-4BDF67348F40}" dt="2021-01-15T02:52:41.586" v="33" actId="20577"/>
          <ac:spMkLst>
            <pc:docMk/>
            <pc:sldMk cId="3790457210" sldId="323"/>
            <ac:spMk id="6" creationId="{0C878189-5BC6-7B4E-A38B-3FB4AED2F6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335888-2412-634C-A1DE-73E648E83B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DD17C2-F377-2B4D-B5A6-3B3F6755B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571E0F-F07A-564E-BE3F-12507EE20EB9}" type="datetimeFigureOut">
              <a:rPr lang="en-US" smtClean="0"/>
              <a:t>1/14/2021</a:t>
            </a:fld>
            <a:endParaRPr lang="en-US"/>
          </a:p>
        </p:txBody>
      </p:sp>
      <p:sp>
        <p:nvSpPr>
          <p:cNvPr id="4" name="Footer Placeholder 3">
            <a:extLst>
              <a:ext uri="{FF2B5EF4-FFF2-40B4-BE49-F238E27FC236}">
                <a16:creationId xmlns:a16="http://schemas.microsoft.com/office/drawing/2014/main" id="{35058879-7D84-C745-B182-26DDBD4793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382370-B67D-1F4C-8850-38CEBC6707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5260FA-5A2B-9D43-ADF6-AD5E6359E91A}" type="slidenum">
              <a:rPr lang="en-US" smtClean="0"/>
              <a:t>‹#›</a:t>
            </a:fld>
            <a:endParaRPr lang="en-US"/>
          </a:p>
        </p:txBody>
      </p:sp>
    </p:spTree>
    <p:extLst>
      <p:ext uri="{BB962C8B-B14F-4D97-AF65-F5344CB8AC3E}">
        <p14:creationId xmlns:p14="http://schemas.microsoft.com/office/powerpoint/2010/main" val="3343420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E416-B45D-FC4F-84B0-FE17FEB81C80}"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61D6C-8D16-5144-9D92-95F737CAC581}" type="slidenum">
              <a:rPr lang="en-US" smtClean="0"/>
              <a:t>‹#›</a:t>
            </a:fld>
            <a:endParaRPr lang="en-US"/>
          </a:p>
        </p:txBody>
      </p:sp>
    </p:spTree>
    <p:extLst>
      <p:ext uri="{BB962C8B-B14F-4D97-AF65-F5344CB8AC3E}">
        <p14:creationId xmlns:p14="http://schemas.microsoft.com/office/powerpoint/2010/main" val="997753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used as 1</a:t>
            </a:r>
            <a:r>
              <a:rPr lang="en-US" baseline="30000" dirty="0"/>
              <a:t>st</a:t>
            </a:r>
            <a:r>
              <a:rPr lang="en-US" dirty="0"/>
              <a:t> and Last slide</a:t>
            </a:r>
          </a:p>
        </p:txBody>
      </p:sp>
      <p:sp>
        <p:nvSpPr>
          <p:cNvPr id="4" name="Slide Number Placeholder 3"/>
          <p:cNvSpPr>
            <a:spLocks noGrp="1"/>
          </p:cNvSpPr>
          <p:nvPr>
            <p:ph type="sldNum" sz="quarter" idx="5"/>
          </p:nvPr>
        </p:nvSpPr>
        <p:spPr/>
        <p:txBody>
          <a:bodyPr/>
          <a:lstStyle/>
          <a:p>
            <a:fld id="{3DB61D6C-8D16-5144-9D92-95F737CAC581}" type="slidenum">
              <a:rPr lang="en-US" smtClean="0"/>
              <a:t>1</a:t>
            </a:fld>
            <a:endParaRPr lang="en-US"/>
          </a:p>
        </p:txBody>
      </p:sp>
    </p:spTree>
    <p:extLst>
      <p:ext uri="{BB962C8B-B14F-4D97-AF65-F5344CB8AC3E}">
        <p14:creationId xmlns:p14="http://schemas.microsoft.com/office/powerpoint/2010/main" val="419667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16</a:t>
            </a:fld>
            <a:endParaRPr lang="en-US"/>
          </a:p>
        </p:txBody>
      </p:sp>
    </p:spTree>
    <p:extLst>
      <p:ext uri="{BB962C8B-B14F-4D97-AF65-F5344CB8AC3E}">
        <p14:creationId xmlns:p14="http://schemas.microsoft.com/office/powerpoint/2010/main" val="1067442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used as 1</a:t>
            </a:r>
            <a:r>
              <a:rPr lang="en-US" baseline="30000" dirty="0"/>
              <a:t>st</a:t>
            </a:r>
            <a:r>
              <a:rPr lang="en-US" dirty="0"/>
              <a:t> and Last slide</a:t>
            </a:r>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17</a:t>
            </a:fld>
            <a:endParaRPr lang="en-US"/>
          </a:p>
        </p:txBody>
      </p:sp>
    </p:spTree>
    <p:extLst>
      <p:ext uri="{BB962C8B-B14F-4D97-AF65-F5344CB8AC3E}">
        <p14:creationId xmlns:p14="http://schemas.microsoft.com/office/powerpoint/2010/main" val="37858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400" b="0" i="0" u="none" strike="noStrike" kern="1200" dirty="0">
                <a:solidFill>
                  <a:schemeClr val="tx1"/>
                </a:solidFill>
                <a:effectLst/>
                <a:latin typeface="+mn-lt"/>
                <a:ea typeface="+mn-ea"/>
                <a:cs typeface="+mn-cs"/>
              </a:rPr>
              <a:t>a </a:t>
            </a:r>
            <a:r>
              <a:rPr lang="en-MY" sz="1400" b="1" i="0" u="none" strike="noStrike" kern="1200" dirty="0">
                <a:solidFill>
                  <a:schemeClr val="tx1"/>
                </a:solidFill>
                <a:effectLst/>
                <a:latin typeface="+mn-lt"/>
                <a:ea typeface="+mn-ea"/>
                <a:cs typeface="+mn-cs"/>
              </a:rPr>
              <a:t>capstone project</a:t>
            </a:r>
            <a:r>
              <a:rPr lang="en-MY" sz="1400" b="0" i="0" u="none" strike="noStrike" kern="1200" dirty="0">
                <a:solidFill>
                  <a:schemeClr val="tx1"/>
                </a:solidFill>
                <a:effectLst/>
                <a:latin typeface="+mn-lt"/>
                <a:ea typeface="+mn-ea"/>
                <a:cs typeface="+mn-cs"/>
              </a:rPr>
              <a:t> is a multifaceted assignment that serves as a culminating academic and intellectual experience for students, typically during their final session</a:t>
            </a: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Capstone projects are generally designed to encourage students to think critically, solve challenging problems, and develop skills such as Exploratory Data Analysis, Real world problem handling, working on real world dataset and </a:t>
            </a:r>
            <a:r>
              <a:rPr lang="en-MY" sz="1400" b="0" i="0" u="none" strike="noStrike" kern="1200" dirty="0" err="1">
                <a:solidFill>
                  <a:schemeClr val="tx1"/>
                </a:solidFill>
                <a:effectLst/>
                <a:latin typeface="+mn-lt"/>
                <a:ea typeface="+mn-ea"/>
                <a:cs typeface="+mn-cs"/>
              </a:rPr>
              <a:t>usecases</a:t>
            </a:r>
            <a:r>
              <a:rPr lang="en-MY" sz="1400" b="0" i="0" u="none" strike="noStrike" kern="1200" dirty="0">
                <a:solidFill>
                  <a:schemeClr val="tx1"/>
                </a:solidFill>
                <a:effectLst/>
                <a:latin typeface="+mn-lt"/>
                <a:ea typeface="+mn-ea"/>
                <a:cs typeface="+mn-cs"/>
              </a:rPr>
              <a:t> and apply the knowledge gained throughout the Cohort to a real world use case</a:t>
            </a: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This Require you to have some research skills, teamwork, thorough planning, self-sufficiency, or goal setting</a:t>
            </a:r>
            <a:endParaRPr lang="en-US" sz="1400" dirty="0"/>
          </a:p>
        </p:txBody>
      </p:sp>
      <p:sp>
        <p:nvSpPr>
          <p:cNvPr id="4" name="Slide Number Placeholder 3"/>
          <p:cNvSpPr>
            <a:spLocks noGrp="1"/>
          </p:cNvSpPr>
          <p:nvPr>
            <p:ph type="sldNum" sz="quarter" idx="5"/>
          </p:nvPr>
        </p:nvSpPr>
        <p:spPr/>
        <p:txBody>
          <a:bodyPr/>
          <a:lstStyle/>
          <a:p>
            <a:fld id="{3DB61D6C-8D16-5144-9D92-95F737CAC581}" type="slidenum">
              <a:rPr lang="en-US" smtClean="0"/>
              <a:t>2</a:t>
            </a:fld>
            <a:endParaRPr lang="en-US"/>
          </a:p>
        </p:txBody>
      </p:sp>
    </p:spTree>
    <p:extLst>
      <p:ext uri="{BB962C8B-B14F-4D97-AF65-F5344CB8AC3E}">
        <p14:creationId xmlns:p14="http://schemas.microsoft.com/office/powerpoint/2010/main" val="1385785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MY" sz="1600" b="1" i="0" u="none" strike="noStrike" kern="1200" dirty="0">
                <a:solidFill>
                  <a:schemeClr val="tx1"/>
                </a:solidFill>
                <a:effectLst/>
                <a:latin typeface="+mn-lt"/>
                <a:ea typeface="+mn-ea"/>
                <a:cs typeface="+mn-cs"/>
              </a:rPr>
              <a:t>What Exactly is a Capstone Project?</a:t>
            </a:r>
          </a:p>
          <a:p>
            <a:pPr fontAlgn="base"/>
            <a:r>
              <a:rPr lang="en-MY" sz="1600" b="0" i="0" u="none" strike="noStrike" kern="1200" dirty="0">
                <a:solidFill>
                  <a:schemeClr val="tx1"/>
                </a:solidFill>
                <a:effectLst/>
                <a:latin typeface="+mn-lt"/>
                <a:ea typeface="+mn-ea"/>
                <a:cs typeface="+mn-cs"/>
              </a:rPr>
              <a:t>A capstone project or capstone experience involves the identification of an existing problem in a real-world setting and </a:t>
            </a:r>
          </a:p>
          <a:p>
            <a:pPr fontAlgn="base"/>
            <a:r>
              <a:rPr lang="en-MY" sz="1600" b="0" i="0" u="none" strike="noStrike" kern="1200" dirty="0">
                <a:solidFill>
                  <a:schemeClr val="tx1"/>
                </a:solidFill>
                <a:effectLst/>
                <a:latin typeface="+mn-lt"/>
                <a:ea typeface="+mn-ea"/>
                <a:cs typeface="+mn-cs"/>
              </a:rPr>
              <a:t>the application of learned skills and methods to develop a solution that addresses the problem directly. </a:t>
            </a:r>
          </a:p>
          <a:p>
            <a:pPr fontAlgn="base"/>
            <a:r>
              <a:rPr lang="en-MY" sz="1600" b="0" i="0" u="none" strike="noStrike" kern="1200" dirty="0">
                <a:solidFill>
                  <a:schemeClr val="tx1"/>
                </a:solidFill>
                <a:effectLst/>
                <a:latin typeface="+mn-lt"/>
                <a:ea typeface="+mn-ea"/>
                <a:cs typeface="+mn-cs"/>
              </a:rPr>
              <a:t>In some cases a capstone project will be geared toward research, while others are more oriented toward problem solving. </a:t>
            </a:r>
          </a:p>
          <a:p>
            <a:pPr fontAlgn="base"/>
            <a:r>
              <a:rPr lang="en-MY" sz="1600" b="0" i="0" u="none" strike="noStrike" kern="1200" dirty="0">
                <a:solidFill>
                  <a:schemeClr val="tx1"/>
                </a:solidFill>
                <a:effectLst/>
                <a:latin typeface="+mn-lt"/>
                <a:ea typeface="+mn-ea"/>
                <a:cs typeface="+mn-cs"/>
              </a:rPr>
              <a:t>Solutions are usually interactive, meaning they can be implemented and used.</a:t>
            </a:r>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3</a:t>
            </a:fld>
            <a:endParaRPr lang="en-US"/>
          </a:p>
        </p:txBody>
      </p:sp>
    </p:spTree>
    <p:extLst>
      <p:ext uri="{BB962C8B-B14F-4D97-AF65-F5344CB8AC3E}">
        <p14:creationId xmlns:p14="http://schemas.microsoft.com/office/powerpoint/2010/main" val="424105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Team will consist of 3 to 4 Members, The idea is to work as a team to solve the problem, come up with new ideas, perform all skills that you have acquired over the course of these courses. It’s time to bring everything in one place and apply them all together </a:t>
            </a:r>
          </a:p>
        </p:txBody>
      </p:sp>
      <p:sp>
        <p:nvSpPr>
          <p:cNvPr id="4" name="Slide Number Placeholder 3"/>
          <p:cNvSpPr>
            <a:spLocks noGrp="1"/>
          </p:cNvSpPr>
          <p:nvPr>
            <p:ph type="sldNum" sz="quarter" idx="5"/>
          </p:nvPr>
        </p:nvSpPr>
        <p:spPr/>
        <p:txBody>
          <a:bodyPr/>
          <a:lstStyle/>
          <a:p>
            <a:fld id="{3DB61D6C-8D16-5144-9D92-95F737CAC581}" type="slidenum">
              <a:rPr lang="en-US" smtClean="0"/>
              <a:t>4</a:t>
            </a:fld>
            <a:endParaRPr lang="en-US"/>
          </a:p>
        </p:txBody>
      </p:sp>
    </p:spTree>
    <p:extLst>
      <p:ext uri="{BB962C8B-B14F-4D97-AF65-F5344CB8AC3E}">
        <p14:creationId xmlns:p14="http://schemas.microsoft.com/office/powerpoint/2010/main" val="324666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separator slide</a:t>
            </a:r>
          </a:p>
        </p:txBody>
      </p:sp>
      <p:sp>
        <p:nvSpPr>
          <p:cNvPr id="4" name="Slide Number Placeholder 3"/>
          <p:cNvSpPr>
            <a:spLocks noGrp="1"/>
          </p:cNvSpPr>
          <p:nvPr>
            <p:ph type="sldNum" sz="quarter" idx="5"/>
          </p:nvPr>
        </p:nvSpPr>
        <p:spPr/>
        <p:txBody>
          <a:bodyPr/>
          <a:lstStyle/>
          <a:p>
            <a:fld id="{3DB61D6C-8D16-5144-9D92-95F737CAC581}" type="slidenum">
              <a:rPr lang="en-US" smtClean="0"/>
              <a:t>5</a:t>
            </a:fld>
            <a:endParaRPr lang="en-US"/>
          </a:p>
        </p:txBody>
      </p:sp>
    </p:spTree>
    <p:extLst>
      <p:ext uri="{BB962C8B-B14F-4D97-AF65-F5344CB8AC3E}">
        <p14:creationId xmlns:p14="http://schemas.microsoft.com/office/powerpoint/2010/main" val="273251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guide you, but you guys are the domain experts, you know this type of data better then anyone, So apply that domain knowledge plus the knowledge and skills that you have gained. </a:t>
            </a:r>
          </a:p>
        </p:txBody>
      </p:sp>
      <p:sp>
        <p:nvSpPr>
          <p:cNvPr id="4" name="Slide Number Placeholder 3"/>
          <p:cNvSpPr>
            <a:spLocks noGrp="1"/>
          </p:cNvSpPr>
          <p:nvPr>
            <p:ph type="sldNum" sz="quarter" idx="5"/>
          </p:nvPr>
        </p:nvSpPr>
        <p:spPr/>
        <p:txBody>
          <a:bodyPr/>
          <a:lstStyle/>
          <a:p>
            <a:fld id="{3DB61D6C-8D16-5144-9D92-95F737CAC581}" type="slidenum">
              <a:rPr lang="en-US" smtClean="0"/>
              <a:t>6</a:t>
            </a:fld>
            <a:endParaRPr lang="en-US"/>
          </a:p>
        </p:txBody>
      </p:sp>
    </p:spTree>
    <p:extLst>
      <p:ext uri="{BB962C8B-B14F-4D97-AF65-F5344CB8AC3E}">
        <p14:creationId xmlns:p14="http://schemas.microsoft.com/office/powerpoint/2010/main" val="370643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10</a:t>
            </a:fld>
            <a:endParaRPr lang="en-US"/>
          </a:p>
        </p:txBody>
      </p:sp>
    </p:spTree>
    <p:extLst>
      <p:ext uri="{BB962C8B-B14F-4D97-AF65-F5344CB8AC3E}">
        <p14:creationId xmlns:p14="http://schemas.microsoft.com/office/powerpoint/2010/main" val="33017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11</a:t>
            </a:fld>
            <a:endParaRPr lang="en-US"/>
          </a:p>
        </p:txBody>
      </p:sp>
    </p:spTree>
    <p:extLst>
      <p:ext uri="{BB962C8B-B14F-4D97-AF65-F5344CB8AC3E}">
        <p14:creationId xmlns:p14="http://schemas.microsoft.com/office/powerpoint/2010/main" val="374413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15</a:t>
            </a:fld>
            <a:endParaRPr lang="en-US"/>
          </a:p>
        </p:txBody>
      </p:sp>
    </p:spTree>
    <p:extLst>
      <p:ext uri="{BB962C8B-B14F-4D97-AF65-F5344CB8AC3E}">
        <p14:creationId xmlns:p14="http://schemas.microsoft.com/office/powerpoint/2010/main" val="3759103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18ACA7-16B1-7046-AB3B-E01CA05BFE03}"/>
              </a:ext>
            </a:extLst>
          </p:cNvPr>
          <p:cNvPicPr>
            <a:picLocks noChangeAspect="1"/>
          </p:cNvPicPr>
          <p:nvPr userDrawn="1"/>
        </p:nvPicPr>
        <p:blipFill>
          <a:blip r:embed="rId2"/>
          <a:stretch>
            <a:fillRect/>
          </a:stretch>
        </p:blipFill>
        <p:spPr>
          <a:xfrm>
            <a:off x="0" y="5778011"/>
            <a:ext cx="12188825" cy="1104612"/>
          </a:xfrm>
          <a:prstGeom prst="rect">
            <a:avLst/>
          </a:prstGeom>
        </p:spPr>
      </p:pic>
      <p:sp>
        <p:nvSpPr>
          <p:cNvPr id="10" name="Slide Number Placeholder 1">
            <a:extLst>
              <a:ext uri="{FF2B5EF4-FFF2-40B4-BE49-F238E27FC236}">
                <a16:creationId xmlns:a16="http://schemas.microsoft.com/office/drawing/2014/main" id="{E0F4DD31-02F3-2D44-8FA1-CA42A289D506}"/>
              </a:ext>
            </a:extLst>
          </p:cNvPr>
          <p:cNvSpPr txBox="1">
            <a:spLocks/>
          </p:cNvSpPr>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pPr/>
              <a:t>‹#›</a:t>
            </a:fld>
            <a:endParaRPr lang="en-US" dirty="0"/>
          </a:p>
        </p:txBody>
      </p:sp>
      <p:sp>
        <p:nvSpPr>
          <p:cNvPr id="7" name="TextBox 6">
            <a:extLst>
              <a:ext uri="{FF2B5EF4-FFF2-40B4-BE49-F238E27FC236}">
                <a16:creationId xmlns:a16="http://schemas.microsoft.com/office/drawing/2014/main" id="{699EFD13-EA46-A345-953F-06C5F14F4266}"/>
              </a:ext>
            </a:extLst>
          </p:cNvPr>
          <p:cNvSpPr txBox="1"/>
          <p:nvPr userDrawn="1"/>
        </p:nvSpPr>
        <p:spPr>
          <a:xfrm>
            <a:off x="4257708" y="6573522"/>
            <a:ext cx="3976131" cy="182880"/>
          </a:xfrm>
          <a:prstGeom prst="rect">
            <a:avLst/>
          </a:prstGeom>
          <a:noFill/>
        </p:spPr>
        <p:txBody>
          <a:bodyPr wrap="none" lIns="0" tIns="0" rIns="0" bIns="0" rtlCol="0" anchor="ctr" anchorCtr="0">
            <a:noAutofit/>
          </a:bodyPr>
          <a:lstStyle/>
          <a:p>
            <a:r>
              <a:rPr sz="600" dirty="0">
                <a:solidFill>
                  <a:schemeClr val="tx2"/>
                </a:solidFill>
                <a:latin typeface="Myriad Pro" panose="020B0503030403020204" pitchFamily="34" charset="0"/>
              </a:rPr>
              <a:t>Copyright © 201</a:t>
            </a:r>
            <a:r>
              <a:rPr lang="en-US" sz="600" dirty="0">
                <a:solidFill>
                  <a:schemeClr val="tx2"/>
                </a:solidFill>
                <a:latin typeface="Myriad Pro" panose="020B0503030403020204" pitchFamily="34" charset="0"/>
              </a:rPr>
              <a:t>9</a:t>
            </a:r>
            <a:r>
              <a:rPr sz="600" dirty="0">
                <a:solidFill>
                  <a:schemeClr val="tx2"/>
                </a:solidFill>
                <a:latin typeface="Myriad Pro" panose="020B0503030403020204" pitchFamily="34" charset="0"/>
              </a:rPr>
              <a:t> </a:t>
            </a:r>
            <a:r>
              <a:rPr lang="en-US" sz="600" dirty="0">
                <a:solidFill>
                  <a:schemeClr val="tx2"/>
                </a:solidFill>
                <a:latin typeface="Myriad Pro" panose="020B0503030403020204" pitchFamily="34" charset="0"/>
              </a:rPr>
              <a:t>CADS</a:t>
            </a:r>
            <a:r>
              <a:rPr sz="600" dirty="0">
                <a:solidFill>
                  <a:schemeClr val="tx2"/>
                </a:solidFill>
                <a:latin typeface="Myriad Pro" panose="020B0503030403020204" pitchFamily="34" charset="0"/>
              </a:rPr>
              <a:t> and/or its affiliates. All rights reserved.  |</a:t>
            </a:r>
            <a:r>
              <a:rPr lang="en-US" sz="600" dirty="0">
                <a:solidFill>
                  <a:schemeClr val="tx2"/>
                </a:solidFill>
                <a:latin typeface="Myriad Pro" panose="020B0503030403020204" pitchFamily="34" charset="0"/>
              </a:rPr>
              <a:t>  </a:t>
            </a:r>
            <a:r>
              <a:rPr lang="en-MY" sz="600" dirty="0">
                <a:solidFill>
                  <a:schemeClr val="tx2"/>
                </a:solidFill>
                <a:latin typeface="Myriad Pro" panose="020B0503030403020204" pitchFamily="34" charset="0"/>
              </a:rPr>
              <a:t>CADS Confidential – Internal/Restricted/Highly Restricted</a:t>
            </a:r>
          </a:p>
        </p:txBody>
      </p:sp>
      <p:pic>
        <p:nvPicPr>
          <p:cNvPr id="8" name="Picture 7">
            <a:extLst>
              <a:ext uri="{FF2B5EF4-FFF2-40B4-BE49-F238E27FC236}">
                <a16:creationId xmlns:a16="http://schemas.microsoft.com/office/drawing/2014/main" id="{A0C7B4D9-6EDC-B24B-8A2A-5833EA597C4E}"/>
              </a:ext>
            </a:extLst>
          </p:cNvPr>
          <p:cNvPicPr>
            <a:picLocks noChangeAspect="1"/>
          </p:cNvPicPr>
          <p:nvPr userDrawn="1"/>
        </p:nvPicPr>
        <p:blipFill>
          <a:blip r:embed="rId3"/>
          <a:stretch>
            <a:fillRect/>
          </a:stretch>
        </p:blipFill>
        <p:spPr>
          <a:xfrm>
            <a:off x="191579" y="5860417"/>
            <a:ext cx="2108732" cy="895985"/>
          </a:xfrm>
          <a:prstGeom prst="rect">
            <a:avLst/>
          </a:prstGeom>
        </p:spPr>
      </p:pic>
    </p:spTree>
    <p:extLst>
      <p:ext uri="{BB962C8B-B14F-4D97-AF65-F5344CB8AC3E}">
        <p14:creationId xmlns:p14="http://schemas.microsoft.com/office/powerpoint/2010/main" val="16760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62212B5-DA42-4A47-9F75-6A8685CE4428}"/>
              </a:ext>
            </a:extLst>
          </p:cNvPr>
          <p:cNvSpPr txBox="1">
            <a:spLocks/>
          </p:cNvSpPr>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pPr/>
              <a:t>‹#›</a:t>
            </a:fld>
            <a:endParaRPr lang="en-US" dirty="0"/>
          </a:p>
        </p:txBody>
      </p:sp>
    </p:spTree>
    <p:extLst>
      <p:ext uri="{BB962C8B-B14F-4D97-AF65-F5344CB8AC3E}">
        <p14:creationId xmlns:p14="http://schemas.microsoft.com/office/powerpoint/2010/main" val="2955160253"/>
      </p:ext>
    </p:extLst>
  </p:cSld>
  <p:clrMap bg1="lt1" tx1="dk1" bg2="lt2" tx2="dk2" accent1="accent1" accent2="accent2" accent3="accent3" accent4="accent4" accent5="accent5" accent6="accent6" hlink="hlink" folHlink="folHlink"/>
  <p:sldLayoutIdLst>
    <p:sldLayoutId id="214748400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pngall.com/presentation-png"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commons.wikimedia.org/wiki/File:Wikimedia_Hackathon_2013,_Amsterdam_-_Flickr_-_Sebastiaan_ter_Burg_(24).jp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0FDA42-D270-544D-947F-D176D089D3AE}"/>
              </a:ext>
            </a:extLst>
          </p:cNvPr>
          <p:cNvPicPr>
            <a:picLocks noChangeAspect="1"/>
          </p:cNvPicPr>
          <p:nvPr/>
        </p:nvPicPr>
        <p:blipFill>
          <a:blip r:embed="rId3"/>
          <a:stretch>
            <a:fillRect/>
          </a:stretch>
        </p:blipFill>
        <p:spPr>
          <a:xfrm>
            <a:off x="0" y="16074"/>
            <a:ext cx="12188825" cy="6856214"/>
          </a:xfrm>
          <a:prstGeom prst="rect">
            <a:avLst/>
          </a:prstGeom>
        </p:spPr>
      </p:pic>
      <p:pic>
        <p:nvPicPr>
          <p:cNvPr id="4" name="Picture 3">
            <a:extLst>
              <a:ext uri="{FF2B5EF4-FFF2-40B4-BE49-F238E27FC236}">
                <a16:creationId xmlns:a16="http://schemas.microsoft.com/office/drawing/2014/main" id="{658F4429-5E80-D547-80B4-F68871D65F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3857" y="0"/>
            <a:ext cx="5930900" cy="6858000"/>
          </a:xfrm>
          <a:prstGeom prst="rect">
            <a:avLst/>
          </a:prstGeom>
        </p:spPr>
      </p:pic>
      <p:sp>
        <p:nvSpPr>
          <p:cNvPr id="11" name="Title 8">
            <a:extLst>
              <a:ext uri="{FF2B5EF4-FFF2-40B4-BE49-F238E27FC236}">
                <a16:creationId xmlns:a16="http://schemas.microsoft.com/office/drawing/2014/main" id="{F225C0D9-0E9B-CD42-9BCD-CB121819A895}"/>
              </a:ext>
            </a:extLst>
          </p:cNvPr>
          <p:cNvSpPr txBox="1">
            <a:spLocks/>
          </p:cNvSpPr>
          <p:nvPr/>
        </p:nvSpPr>
        <p:spPr>
          <a:xfrm>
            <a:off x="478257" y="1433742"/>
            <a:ext cx="4020838" cy="2295296"/>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EDP CAPSTONE</a:t>
            </a:r>
          </a:p>
          <a:p>
            <a:r>
              <a:rPr lang="en-US" sz="2000" dirty="0">
                <a:solidFill>
                  <a:schemeClr val="bg1"/>
                </a:solidFill>
                <a:latin typeface="Myriad Pro" panose="020B0503030403020204" pitchFamily="34" charset="0"/>
              </a:rPr>
              <a:t>BANKING INDUSTRY</a:t>
            </a: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LOAN RISK</a:t>
            </a: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FROM DATA TO INSIGHT TO STORY</a:t>
            </a:r>
          </a:p>
        </p:txBody>
      </p:sp>
    </p:spTree>
    <p:extLst>
      <p:ext uri="{BB962C8B-B14F-4D97-AF65-F5344CB8AC3E}">
        <p14:creationId xmlns:p14="http://schemas.microsoft.com/office/powerpoint/2010/main" val="5636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 USE CASE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428625" y="1154266"/>
            <a:ext cx="10744200" cy="4746472"/>
          </a:xfrm>
          <a:prstGeom prst="rect">
            <a:avLst/>
          </a:prstGeom>
        </p:spPr>
        <p:txBody>
          <a:bodyPr lIns="91440" tIns="45720" rIns="91440" bIns="45720" anchor="t">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just">
              <a:lnSpc>
                <a:spcPct val="150000"/>
              </a:lnSpc>
            </a:pPr>
            <a:r>
              <a:rPr lang="en-MY" sz="2000" dirty="0"/>
              <a:t>Loan approval can be a very tedious in the banking industry, particularly in identifying and weighing the risk of approving worthy potential customers. The ability to analyse previous records to identify patterns for future application and improving the loan approval process would be a very essential skill in reducing the risk of default. Take note that this records do not include the default payment cases.</a:t>
            </a:r>
          </a:p>
          <a:p>
            <a:pPr marL="227965" indent="-227965" algn="just">
              <a:lnSpc>
                <a:spcPct val="150000"/>
              </a:lnSpc>
            </a:pPr>
            <a:r>
              <a:rPr lang="en-MY" sz="2000" dirty="0"/>
              <a:t>As a data practitioner, you are required to identify the Top 3 criteria that determine the success or reject of loan applicants and to improve the loan applications based on the loan default </a:t>
            </a:r>
            <a:r>
              <a:rPr lang="en-MY" sz="2000"/>
              <a:t>cases; and</a:t>
            </a:r>
            <a:r>
              <a:rPr lang="en-MY" sz="2000" dirty="0"/>
              <a:t> provide the insight on how to categorize the variables that determine such results.</a:t>
            </a:r>
            <a:endParaRPr lang="en-MY" sz="2000" dirty="0">
              <a:cs typeface="Calibri"/>
            </a:endParaRPr>
          </a:p>
          <a:p>
            <a:pPr algn="just">
              <a:lnSpc>
                <a:spcPct val="150000"/>
              </a:lnSpc>
            </a:pPr>
            <a:r>
              <a:rPr lang="en-MY" sz="2000" dirty="0"/>
              <a:t>Apply Descriptive Statistics tools on the dataset provided and complete the visual insights in a 3-slide narrative for storytelling at the end of the Capstone. </a:t>
            </a:r>
          </a:p>
          <a:p>
            <a:pPr marL="0" indent="0" algn="just">
              <a:lnSpc>
                <a:spcPct val="150000"/>
              </a:lnSpc>
              <a:buNone/>
            </a:pPr>
            <a:endParaRPr lang="en-MY" sz="2400" dirty="0"/>
          </a:p>
          <a:p>
            <a:pPr algn="just">
              <a:lnSpc>
                <a:spcPct val="150000"/>
              </a:lnSpc>
            </a:pPr>
            <a:endParaRPr lang="en-MY" sz="2400" dirty="0">
              <a:effectLst/>
            </a:endParaRPr>
          </a:p>
        </p:txBody>
      </p:sp>
    </p:spTree>
    <p:extLst>
      <p:ext uri="{BB962C8B-B14F-4D97-AF65-F5344CB8AC3E}">
        <p14:creationId xmlns:p14="http://schemas.microsoft.com/office/powerpoint/2010/main" val="379045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78A369-7065-E14F-8F41-4A9AD22551AD}"/>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USE CASE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2881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114B33-1763-2345-8504-2849504D5BEF}"/>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DATASET</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CATEGORIZE SUCCESSFUL AND UNSUCCESSFUL APPLICANTS BASED ON THE TOP 3 CRITERIA</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9575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Instructions</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700"/>
            <a:ext cx="10507023" cy="2205398"/>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Form </a:t>
            </a:r>
            <a:r>
              <a:rPr lang="en-US" sz="2400" b="1" dirty="0">
                <a:solidFill>
                  <a:schemeClr val="accent1"/>
                </a:solidFill>
                <a:latin typeface="Myriad Pro" panose="020B0503030403020204" pitchFamily="34" charset="0"/>
              </a:rPr>
              <a:t>Groups of 2 to 3</a:t>
            </a:r>
          </a:p>
          <a:p>
            <a:pPr lvl="1"/>
            <a:r>
              <a:rPr lang="en-US" sz="2000" dirty="0">
                <a:solidFill>
                  <a:schemeClr val="tx2"/>
                </a:solidFill>
                <a:latin typeface="Myriad Pro" panose="020B0503030403020204" pitchFamily="34" charset="0"/>
              </a:rPr>
              <a:t>Ideally, members should cut across various risk functions</a:t>
            </a:r>
          </a:p>
          <a:p>
            <a:r>
              <a:rPr lang="en-US" sz="2400" dirty="0">
                <a:solidFill>
                  <a:schemeClr val="tx2"/>
                </a:solidFill>
                <a:latin typeface="Myriad Pro" panose="020B0503030403020204" pitchFamily="34" charset="0"/>
              </a:rPr>
              <a:t>For the potential EDP candidate:</a:t>
            </a:r>
          </a:p>
          <a:p>
            <a:pPr lvl="1"/>
            <a:r>
              <a:rPr lang="en-US" sz="2000" dirty="0">
                <a:solidFill>
                  <a:schemeClr val="tx2"/>
                </a:solidFill>
                <a:latin typeface="Myriad Pro" panose="020B0503030403020204" pitchFamily="34" charset="0"/>
              </a:rPr>
              <a:t>Perform data </a:t>
            </a:r>
            <a:r>
              <a:rPr lang="en-US" sz="2000" b="1" dirty="0">
                <a:solidFill>
                  <a:schemeClr val="accent1"/>
                </a:solidFill>
                <a:latin typeface="Myriad Pro" panose="020B0503030403020204" pitchFamily="34" charset="0"/>
              </a:rPr>
              <a:t>analysis </a:t>
            </a:r>
            <a:r>
              <a:rPr lang="en-US" sz="2000" dirty="0">
                <a:solidFill>
                  <a:schemeClr val="tx2"/>
                </a:solidFill>
                <a:latin typeface="Myriad Pro" panose="020B0503030403020204" pitchFamily="34" charset="0"/>
              </a:rPr>
              <a:t>using Descriptive Stats and Excel Pivot &amp; Slicer tools</a:t>
            </a:r>
            <a:endParaRPr lang="en-US" sz="2000" b="1"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Visualize </a:t>
            </a:r>
            <a:r>
              <a:rPr lang="en-US" sz="2000" b="1" dirty="0">
                <a:solidFill>
                  <a:schemeClr val="accent1"/>
                </a:solidFill>
                <a:latin typeface="Myriad Pro" panose="020B0503030403020204" pitchFamily="34" charset="0"/>
              </a:rPr>
              <a:t>insights</a:t>
            </a:r>
            <a:r>
              <a:rPr lang="en-US" sz="2000" dirty="0">
                <a:solidFill>
                  <a:schemeClr val="tx2"/>
                </a:solidFill>
                <a:latin typeface="Myriad Pro" panose="020B0503030403020204" pitchFamily="34" charset="0"/>
              </a:rPr>
              <a:t> using Excel / Tableau charts and dashboard</a:t>
            </a:r>
          </a:p>
          <a:p>
            <a:pPr lvl="1"/>
            <a:r>
              <a:rPr lang="en-US" sz="2000" dirty="0">
                <a:solidFill>
                  <a:schemeClr val="tx2"/>
                </a:solidFill>
                <a:latin typeface="Myriad Pro" panose="020B0503030403020204" pitchFamily="34" charset="0"/>
              </a:rPr>
              <a:t>Tell your </a:t>
            </a:r>
            <a:r>
              <a:rPr lang="en-US" sz="2000" b="1" dirty="0">
                <a:solidFill>
                  <a:schemeClr val="accent1"/>
                </a:solidFill>
                <a:latin typeface="Myriad Pro" panose="020B0503030403020204" pitchFamily="34" charset="0"/>
              </a:rPr>
              <a:t>story</a:t>
            </a:r>
            <a:r>
              <a:rPr lang="en-US" sz="2000" dirty="0">
                <a:solidFill>
                  <a:schemeClr val="tx2"/>
                </a:solidFill>
                <a:latin typeface="Myriad Pro" panose="020B0503030403020204" pitchFamily="34" charset="0"/>
              </a:rPr>
              <a:t> with eloquent narrative and vibrant visuals</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Each group will be given 10-15 minutes (inclusive of Q&amp;A) to present their findings</a:t>
            </a:r>
          </a:p>
          <a:p>
            <a:pPr lvl="1"/>
            <a:r>
              <a:rPr lang="en-US" sz="2000" dirty="0">
                <a:solidFill>
                  <a:schemeClr val="tx2"/>
                </a:solidFill>
                <a:latin typeface="Myriad Pro" panose="020B0503030403020204" pitchFamily="34" charset="0"/>
              </a:rPr>
              <a:t>Present a 3-slide narrative of your data storytelling</a:t>
            </a:r>
          </a:p>
        </p:txBody>
      </p:sp>
    </p:spTree>
    <p:extLst>
      <p:ext uri="{BB962C8B-B14F-4D97-AF65-F5344CB8AC3E}">
        <p14:creationId xmlns:p14="http://schemas.microsoft.com/office/powerpoint/2010/main" val="60756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EDE2EA9-28EF-944B-8757-8D418CC32CD6}"/>
              </a:ext>
            </a:extLst>
          </p:cNvPr>
          <p:cNvSpPr txBox="1">
            <a:spLocks/>
          </p:cNvSpPr>
          <p:nvPr/>
        </p:nvSpPr>
        <p:spPr>
          <a:xfrm>
            <a:off x="641829" y="4842184"/>
            <a:ext cx="5132438"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Excel workbook </a:t>
            </a:r>
            <a:r>
              <a:rPr lang="en-US" sz="2000" dirty="0">
                <a:solidFill>
                  <a:schemeClr val="tx2"/>
                </a:solidFill>
                <a:latin typeface="Myriad Pro" panose="020B0503030403020204" pitchFamily="34" charset="0"/>
              </a:rPr>
              <a:t>containing all features used for analysis</a:t>
            </a:r>
          </a:p>
        </p:txBody>
      </p:sp>
      <p:sp>
        <p:nvSpPr>
          <p:cNvPr id="5" name="Text Placeholder 3">
            <a:extLst>
              <a:ext uri="{FF2B5EF4-FFF2-40B4-BE49-F238E27FC236}">
                <a16:creationId xmlns:a16="http://schemas.microsoft.com/office/drawing/2014/main" id="{200997B1-9A1D-554C-868C-28A30FFCEC49}"/>
              </a:ext>
            </a:extLst>
          </p:cNvPr>
          <p:cNvSpPr txBox="1">
            <a:spLocks/>
          </p:cNvSpPr>
          <p:nvPr/>
        </p:nvSpPr>
        <p:spPr>
          <a:xfrm>
            <a:off x="6644747" y="4842184"/>
            <a:ext cx="5026144"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PowerPoint</a:t>
            </a:r>
            <a:r>
              <a:rPr lang="en-US" sz="2000" dirty="0">
                <a:solidFill>
                  <a:schemeClr val="tx2"/>
                </a:solidFill>
                <a:latin typeface="Myriad Pro" panose="020B0503030403020204" pitchFamily="34" charset="0"/>
              </a:rPr>
              <a:t> </a:t>
            </a:r>
            <a:r>
              <a:rPr lang="en-US" sz="2000" b="1" dirty="0" err="1">
                <a:solidFill>
                  <a:schemeClr val="accent1"/>
                </a:solidFill>
                <a:latin typeface="Myriad Pro" panose="020B0503030403020204" pitchFamily="34" charset="0"/>
              </a:rPr>
              <a:t>slidepack</a:t>
            </a:r>
            <a:r>
              <a:rPr lang="en-US" sz="2000" dirty="0">
                <a:solidFill>
                  <a:schemeClr val="tx2"/>
                </a:solidFill>
                <a:latin typeface="Myriad Pro" panose="020B0503030403020204" pitchFamily="34" charset="0"/>
              </a:rPr>
              <a:t> containing the storytelling</a:t>
            </a:r>
          </a:p>
        </p:txBody>
      </p:sp>
      <p:cxnSp>
        <p:nvCxnSpPr>
          <p:cNvPr id="9" name="Straight Connector 8">
            <a:extLst>
              <a:ext uri="{FF2B5EF4-FFF2-40B4-BE49-F238E27FC236}">
                <a16:creationId xmlns:a16="http://schemas.microsoft.com/office/drawing/2014/main" id="{23F3785F-0F2C-3E4D-B20C-562781C4C198}"/>
              </a:ext>
            </a:extLst>
          </p:cNvPr>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9D70702-F5A1-DE4E-9374-702A4FB4CFFA}"/>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698437" y="1290116"/>
            <a:ext cx="4501338" cy="3388104"/>
          </a:xfrm>
          <a:prstGeom prst="rect">
            <a:avLst/>
          </a:prstGeom>
        </p:spPr>
      </p:pic>
      <p:sp>
        <p:nvSpPr>
          <p:cNvPr id="11" name="Title 1">
            <a:extLst>
              <a:ext uri="{FF2B5EF4-FFF2-40B4-BE49-F238E27FC236}">
                <a16:creationId xmlns:a16="http://schemas.microsoft.com/office/drawing/2014/main" id="{B7AACD61-0EE9-004A-8601-9DBD7E4F6836}"/>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Email the following to your mentor</a:t>
            </a:r>
            <a:endParaRPr lang="en-US" sz="3600" b="1" dirty="0">
              <a:solidFill>
                <a:schemeClr val="accent1"/>
              </a:solidFill>
              <a:latin typeface="Myriad Pro" panose="020B0503030403020204" pitchFamily="34" charset="0"/>
            </a:endParaRPr>
          </a:p>
        </p:txBody>
      </p:sp>
      <p:pic>
        <p:nvPicPr>
          <p:cNvPr id="2" name="Picture 1">
            <a:extLst>
              <a:ext uri="{FF2B5EF4-FFF2-40B4-BE49-F238E27FC236}">
                <a16:creationId xmlns:a16="http://schemas.microsoft.com/office/drawing/2014/main" id="{A37FB93B-FD0C-ED4B-8897-24776866C9BA}"/>
              </a:ext>
            </a:extLst>
          </p:cNvPr>
          <p:cNvPicPr>
            <a:picLocks noChangeAspect="1"/>
          </p:cNvPicPr>
          <p:nvPr/>
        </p:nvPicPr>
        <p:blipFill>
          <a:blip r:embed="rId4"/>
          <a:stretch>
            <a:fillRect/>
          </a:stretch>
        </p:blipFill>
        <p:spPr>
          <a:xfrm>
            <a:off x="641829" y="1623680"/>
            <a:ext cx="4858884" cy="2720975"/>
          </a:xfrm>
          <a:prstGeom prst="rect">
            <a:avLst/>
          </a:prstGeom>
        </p:spPr>
      </p:pic>
    </p:spTree>
    <p:extLst>
      <p:ext uri="{BB962C8B-B14F-4D97-AF65-F5344CB8AC3E}">
        <p14:creationId xmlns:p14="http://schemas.microsoft.com/office/powerpoint/2010/main" val="30290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Tips for success</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699"/>
            <a:ext cx="10507023" cy="3461363"/>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Leverage your </a:t>
            </a:r>
            <a:r>
              <a:rPr lang="en-US" sz="2400" b="1" dirty="0">
                <a:solidFill>
                  <a:schemeClr val="accent1"/>
                </a:solidFill>
                <a:latin typeface="Myriad Pro" panose="020B0503030403020204" pitchFamily="34" charset="0"/>
              </a:rPr>
              <a:t>team</a:t>
            </a:r>
          </a:p>
          <a:p>
            <a:r>
              <a:rPr lang="en-US" sz="2400" dirty="0">
                <a:solidFill>
                  <a:schemeClr val="tx2"/>
                </a:solidFill>
                <a:latin typeface="Myriad Pro" panose="020B0503030403020204" pitchFamily="34" charset="0"/>
              </a:rPr>
              <a:t>Manage your </a:t>
            </a:r>
            <a:r>
              <a:rPr lang="en-US" sz="2400" b="1" dirty="0">
                <a:solidFill>
                  <a:schemeClr val="accent1"/>
                </a:solidFill>
                <a:latin typeface="Myriad Pro" panose="020B0503030403020204" pitchFamily="34" charset="0"/>
              </a:rPr>
              <a:t>time</a:t>
            </a:r>
            <a:r>
              <a:rPr lang="en-US" sz="2400" dirty="0">
                <a:solidFill>
                  <a:schemeClr val="tx2"/>
                </a:solidFill>
                <a:latin typeface="Myriad Pro" panose="020B0503030403020204" pitchFamily="34" charset="0"/>
              </a:rPr>
              <a:t> well</a:t>
            </a:r>
          </a:p>
          <a:p>
            <a:r>
              <a:rPr lang="en-US" sz="2400" dirty="0">
                <a:solidFill>
                  <a:schemeClr val="tx2"/>
                </a:solidFill>
                <a:latin typeface="Myriad Pro" panose="020B0503030403020204" pitchFamily="34" charset="0"/>
              </a:rPr>
              <a:t>Remember to </a:t>
            </a:r>
            <a:r>
              <a:rPr lang="en-US" sz="2400" b="1" dirty="0">
                <a:solidFill>
                  <a:schemeClr val="accent1"/>
                </a:solidFill>
                <a:latin typeface="Myriad Pro" panose="020B0503030403020204" pitchFamily="34" charset="0"/>
              </a:rPr>
              <a:t>document</a:t>
            </a:r>
            <a:r>
              <a:rPr lang="en-US" sz="2400" dirty="0">
                <a:solidFill>
                  <a:schemeClr val="tx2"/>
                </a:solidFill>
                <a:latin typeface="Myriad Pro" panose="020B0503030403020204" pitchFamily="34" charset="0"/>
              </a:rPr>
              <a:t> your workflow</a:t>
            </a:r>
          </a:p>
          <a:p>
            <a:r>
              <a:rPr lang="en-US" sz="2400" dirty="0">
                <a:solidFill>
                  <a:schemeClr val="tx2"/>
                </a:solidFill>
                <a:latin typeface="Myriad Pro" panose="020B0503030403020204" pitchFamily="34" charset="0"/>
              </a:rPr>
              <a:t>Report only what’s </a:t>
            </a:r>
            <a:r>
              <a:rPr lang="en-US" sz="2400" b="1" dirty="0">
                <a:solidFill>
                  <a:schemeClr val="accent1"/>
                </a:solidFill>
                <a:latin typeface="Myriad Pro" panose="020B0503030403020204" pitchFamily="34" charset="0"/>
              </a:rPr>
              <a:t>important</a:t>
            </a:r>
          </a:p>
        </p:txBody>
      </p:sp>
    </p:spTree>
    <p:extLst>
      <p:ext uri="{BB962C8B-B14F-4D97-AF65-F5344CB8AC3E}">
        <p14:creationId xmlns:p14="http://schemas.microsoft.com/office/powerpoint/2010/main" val="63471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Score Breakdown</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55213" y="1508125"/>
            <a:ext cx="10507023" cy="4987925"/>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Use of Descriptive Statistics (EDA tools)</a:t>
            </a:r>
          </a:p>
          <a:p>
            <a:r>
              <a:rPr lang="en-US" sz="2400" dirty="0">
                <a:solidFill>
                  <a:schemeClr val="tx2"/>
                </a:solidFill>
                <a:latin typeface="Myriad Pro" panose="020B0503030403020204" pitchFamily="34" charset="0"/>
              </a:rPr>
              <a:t>Approach on Dataset</a:t>
            </a:r>
          </a:p>
          <a:p>
            <a:pPr lvl="1"/>
            <a:r>
              <a:rPr lang="en-US" sz="2000" dirty="0">
                <a:solidFill>
                  <a:schemeClr val="tx2"/>
                </a:solidFill>
                <a:latin typeface="Myriad Pro" panose="020B0503030403020204" pitchFamily="34" charset="0"/>
              </a:rPr>
              <a:t>Use of formulas, Pivot tools</a:t>
            </a:r>
          </a:p>
          <a:p>
            <a:pPr lvl="1"/>
            <a:r>
              <a:rPr lang="en-US" sz="2000" dirty="0">
                <a:solidFill>
                  <a:schemeClr val="tx2"/>
                </a:solidFill>
                <a:latin typeface="Myriad Pro" panose="020B0503030403020204" pitchFamily="34" charset="0"/>
              </a:rPr>
              <a:t>Use of charts and visuals, inclusive of heatmaps and sparklines</a:t>
            </a:r>
          </a:p>
          <a:p>
            <a:r>
              <a:rPr lang="en-US" sz="2400" dirty="0">
                <a:solidFill>
                  <a:schemeClr val="tx2"/>
                </a:solidFill>
                <a:latin typeface="Myriad Pro" panose="020B0503030403020204" pitchFamily="34" charset="0"/>
              </a:rPr>
              <a:t>Storytelling Skills</a:t>
            </a:r>
          </a:p>
          <a:p>
            <a:pPr lvl="1"/>
            <a:r>
              <a:rPr lang="en-US" sz="2000" dirty="0">
                <a:solidFill>
                  <a:schemeClr val="tx2"/>
                </a:solidFill>
                <a:latin typeface="Myriad Pro" panose="020B0503030403020204" pitchFamily="34" charset="0"/>
              </a:rPr>
              <a:t>Visuals</a:t>
            </a:r>
          </a:p>
          <a:p>
            <a:pPr lvl="1"/>
            <a:r>
              <a:rPr lang="en-US" sz="2000" dirty="0">
                <a:solidFill>
                  <a:schemeClr val="tx2"/>
                </a:solidFill>
                <a:latin typeface="Myriad Pro" panose="020B0503030403020204" pitchFamily="34" charset="0"/>
              </a:rPr>
              <a:t>Delivery</a:t>
            </a:r>
          </a:p>
        </p:txBody>
      </p:sp>
    </p:spTree>
    <p:extLst>
      <p:ext uri="{BB962C8B-B14F-4D97-AF65-F5344CB8AC3E}">
        <p14:creationId xmlns:p14="http://schemas.microsoft.com/office/powerpoint/2010/main" val="7329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white building&#10;&#10;Description automatically generated">
            <a:extLst>
              <a:ext uri="{FF2B5EF4-FFF2-40B4-BE49-F238E27FC236}">
                <a16:creationId xmlns:a16="http://schemas.microsoft.com/office/drawing/2014/main" id="{8D9FA030-DCE5-C444-8447-105F42747E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6503" y="0"/>
            <a:ext cx="7512322" cy="7171322"/>
          </a:xfrm>
          <a:prstGeom prst="rect">
            <a:avLst/>
          </a:prstGeom>
        </p:spPr>
      </p:pic>
      <p:pic>
        <p:nvPicPr>
          <p:cNvPr id="4" name="Picture 3">
            <a:extLst>
              <a:ext uri="{FF2B5EF4-FFF2-40B4-BE49-F238E27FC236}">
                <a16:creationId xmlns:a16="http://schemas.microsoft.com/office/drawing/2014/main" id="{658F4429-5E80-D547-80B4-F68871D65F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5930900" cy="6858000"/>
          </a:xfrm>
          <a:prstGeom prst="rect">
            <a:avLst/>
          </a:prstGeom>
        </p:spPr>
      </p:pic>
      <p:sp>
        <p:nvSpPr>
          <p:cNvPr id="11" name="Title 8">
            <a:extLst>
              <a:ext uri="{FF2B5EF4-FFF2-40B4-BE49-F238E27FC236}">
                <a16:creationId xmlns:a16="http://schemas.microsoft.com/office/drawing/2014/main" id="{F225C0D9-0E9B-CD42-9BCD-CB121819A895}"/>
              </a:ext>
            </a:extLst>
          </p:cNvPr>
          <p:cNvSpPr txBox="1">
            <a:spLocks/>
          </p:cNvSpPr>
          <p:nvPr/>
        </p:nvSpPr>
        <p:spPr>
          <a:xfrm>
            <a:off x="900078" y="1433742"/>
            <a:ext cx="3513364"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Good luck!</a:t>
            </a:r>
          </a:p>
        </p:txBody>
      </p:sp>
    </p:spTree>
    <p:extLst>
      <p:ext uri="{BB962C8B-B14F-4D97-AF65-F5344CB8AC3E}">
        <p14:creationId xmlns:p14="http://schemas.microsoft.com/office/powerpoint/2010/main" val="2799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58B22A-825D-2749-932B-2B93EC4644B3}"/>
              </a:ext>
            </a:extLst>
          </p:cNvPr>
          <p:cNvPicPr>
            <a:picLocks noChangeAspect="1"/>
          </p:cNvPicPr>
          <p:nvPr/>
        </p:nvPicPr>
        <p:blipFill rotWithShape="1">
          <a:blip r:embed="rId3" cstate="email">
            <a:alphaModFix/>
            <a:extLst>
              <a:ext uri="{BEBA8EAE-BF5A-486C-A8C5-ECC9F3942E4B}">
                <a14:imgProps xmlns:a14="http://schemas.microsoft.com/office/drawing/2010/main">
                  <a14:imgLayer r:embed="rId4">
                    <a14:imgEffect>
                      <a14:brightnessContrast contrast="12000"/>
                    </a14:imgEffect>
                  </a14:imgLayer>
                </a14:imgProps>
              </a:ext>
              <a:ext uri="{28A0092B-C50C-407E-A947-70E740481C1C}">
                <a14:useLocalDpi xmlns:a14="http://schemas.microsoft.com/office/drawing/2010/main"/>
              </a:ext>
            </a:extLst>
          </a:blip>
          <a:srcRect l="2929" t="2932" r="3190" b="17953"/>
          <a:stretch/>
        </p:blipFill>
        <p:spPr>
          <a:xfrm>
            <a:off x="0" y="0"/>
            <a:ext cx="12205714" cy="6858000"/>
          </a:xfrm>
          <a:prstGeom prst="rect">
            <a:avLst/>
          </a:prstGeom>
        </p:spPr>
      </p:pic>
      <p:pic>
        <p:nvPicPr>
          <p:cNvPr id="3" name="Picture 2">
            <a:extLst>
              <a:ext uri="{FF2B5EF4-FFF2-40B4-BE49-F238E27FC236}">
                <a16:creationId xmlns:a16="http://schemas.microsoft.com/office/drawing/2014/main" id="{088ABE22-1C7A-EF49-BAC5-DC6BCB5A9E93}"/>
              </a:ext>
            </a:extLst>
          </p:cNvPr>
          <p:cNvPicPr>
            <a:picLocks noChangeAspect="1"/>
          </p:cNvPicPr>
          <p:nvPr/>
        </p:nvPicPr>
        <p:blipFill>
          <a:blip r:embed="rId5"/>
          <a:stretch>
            <a:fillRect/>
          </a:stretch>
        </p:blipFill>
        <p:spPr>
          <a:xfrm>
            <a:off x="0" y="0"/>
            <a:ext cx="5930900" cy="6858000"/>
          </a:xfrm>
          <a:prstGeom prst="rect">
            <a:avLst/>
          </a:prstGeom>
        </p:spPr>
      </p:pic>
      <p:pic>
        <p:nvPicPr>
          <p:cNvPr id="16" name="Picture 15">
            <a:extLst>
              <a:ext uri="{FF2B5EF4-FFF2-40B4-BE49-F238E27FC236}">
                <a16:creationId xmlns:a16="http://schemas.microsoft.com/office/drawing/2014/main" id="{8C687B42-6325-994E-BAB8-12574098B75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388005" y="5718466"/>
            <a:ext cx="1476840" cy="668093"/>
          </a:xfrm>
          <a:prstGeom prst="rect">
            <a:avLst/>
          </a:prstGeom>
        </p:spPr>
      </p:pic>
      <p:sp>
        <p:nvSpPr>
          <p:cNvPr id="12" name="Title 8">
            <a:extLst>
              <a:ext uri="{FF2B5EF4-FFF2-40B4-BE49-F238E27FC236}">
                <a16:creationId xmlns:a16="http://schemas.microsoft.com/office/drawing/2014/main" id="{BA88E5AC-EE3A-2948-9523-F1AC68651731}"/>
              </a:ext>
            </a:extLst>
          </p:cNvPr>
          <p:cNvSpPr txBox="1">
            <a:spLocks/>
          </p:cNvSpPr>
          <p:nvPr/>
        </p:nvSpPr>
        <p:spPr>
          <a:xfrm>
            <a:off x="953604" y="2094457"/>
            <a:ext cx="3513364"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Introduction</a:t>
            </a:r>
          </a:p>
        </p:txBody>
      </p:sp>
    </p:spTree>
    <p:extLst>
      <p:ext uri="{BB962C8B-B14F-4D97-AF65-F5344CB8AC3E}">
        <p14:creationId xmlns:p14="http://schemas.microsoft.com/office/powerpoint/2010/main" val="7662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699"/>
            <a:ext cx="10507023" cy="2818425"/>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The </a:t>
            </a:r>
            <a:r>
              <a:rPr lang="en-US" sz="2400" b="1" dirty="0">
                <a:solidFill>
                  <a:schemeClr val="accent1"/>
                </a:solidFill>
                <a:latin typeface="Myriad Pro" panose="020B0503030403020204" pitchFamily="34" charset="0"/>
              </a:rPr>
              <a:t>CADS Capstone program</a:t>
            </a:r>
            <a:r>
              <a:rPr lang="en-US" sz="2400" dirty="0">
                <a:solidFill>
                  <a:schemeClr val="tx2"/>
                </a:solidFill>
                <a:latin typeface="Myriad Pro" panose="020B0503030403020204" pitchFamily="34" charset="0"/>
              </a:rPr>
              <a:t> is a </a:t>
            </a:r>
            <a:r>
              <a:rPr lang="en-US" sz="2400" b="1" dirty="0">
                <a:solidFill>
                  <a:schemeClr val="accent1"/>
                </a:solidFill>
                <a:latin typeface="Myriad Pro" panose="020B0503030403020204" pitchFamily="34" charset="0"/>
              </a:rPr>
              <a:t>project-based</a:t>
            </a:r>
            <a:r>
              <a:rPr lang="en-US" sz="2400" dirty="0">
                <a:solidFill>
                  <a:schemeClr val="tx2"/>
                </a:solidFill>
                <a:latin typeface="Myriad Pro" panose="020B0503030403020204" pitchFamily="34" charset="0"/>
              </a:rPr>
              <a:t> </a:t>
            </a:r>
            <a:r>
              <a:rPr lang="en-US" sz="2400" b="1" dirty="0">
                <a:solidFill>
                  <a:schemeClr val="accent1"/>
                </a:solidFill>
                <a:latin typeface="Myriad Pro" panose="020B0503030403020204" pitchFamily="34" charset="0"/>
              </a:rPr>
              <a:t>mentorship</a:t>
            </a:r>
            <a:r>
              <a:rPr lang="en-US" sz="2400" dirty="0">
                <a:solidFill>
                  <a:schemeClr val="tx2"/>
                </a:solidFill>
                <a:latin typeface="Myriad Pro" panose="020B0503030403020204" pitchFamily="34" charset="0"/>
              </a:rPr>
              <a:t> session aimed at encouraging </a:t>
            </a:r>
            <a:r>
              <a:rPr lang="en-US" sz="2400" b="1" dirty="0">
                <a:solidFill>
                  <a:schemeClr val="accent1"/>
                </a:solidFill>
                <a:latin typeface="Myriad Pro" panose="020B0503030403020204" pitchFamily="34" charset="0"/>
              </a:rPr>
              <a:t>application</a:t>
            </a:r>
            <a:r>
              <a:rPr lang="en-US" sz="2400" dirty="0">
                <a:solidFill>
                  <a:schemeClr val="tx2"/>
                </a:solidFill>
                <a:latin typeface="Myriad Pro" panose="020B0503030403020204" pitchFamily="34" charset="0"/>
              </a:rPr>
              <a:t> of skills learned in CADS technical courses towards </a:t>
            </a:r>
            <a:r>
              <a:rPr lang="en-US" sz="2400" b="1" dirty="0">
                <a:solidFill>
                  <a:schemeClr val="accent1"/>
                </a:solidFill>
                <a:latin typeface="Myriad Pro" panose="020B0503030403020204" pitchFamily="34" charset="0"/>
              </a:rPr>
              <a:t>real-world problems</a:t>
            </a:r>
          </a:p>
          <a:p>
            <a:r>
              <a:rPr lang="en-US" sz="2400" dirty="0">
                <a:solidFill>
                  <a:schemeClr val="tx2"/>
                </a:solidFill>
                <a:latin typeface="Myriad Pro" panose="020B0503030403020204" pitchFamily="34" charset="0"/>
              </a:rPr>
              <a:t>Traditionally conducted at the end of a learning track</a:t>
            </a:r>
          </a:p>
          <a:p>
            <a:r>
              <a:rPr lang="en-US" sz="2400" dirty="0">
                <a:solidFill>
                  <a:schemeClr val="tx2"/>
                </a:solidFill>
                <a:latin typeface="Myriad Pro" panose="020B0503030403020204" pitchFamily="34" charset="0"/>
              </a:rPr>
              <a:t>Duration is 2 days</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client domain based on </a:t>
            </a:r>
            <a:r>
              <a:rPr lang="en-US" sz="2400" b="1" dirty="0">
                <a:solidFill>
                  <a:schemeClr val="accent1"/>
                </a:solidFill>
                <a:latin typeface="Myriad Pro" panose="020B0503030403020204" pitchFamily="34" charset="0"/>
              </a:rPr>
              <a:t>curated data</a:t>
            </a:r>
          </a:p>
          <a:p>
            <a:pPr marL="0" indent="0">
              <a:buNone/>
            </a:pPr>
            <a:endParaRPr lang="en-US" sz="2400" b="1" dirty="0">
              <a:solidFill>
                <a:schemeClr val="accent1"/>
              </a:solidFill>
              <a:latin typeface="Myriad Pro" panose="020B0503030403020204" pitchFamily="34" charset="0"/>
            </a:endParaRPr>
          </a:p>
        </p:txBody>
      </p:sp>
      <p:sp>
        <p:nvSpPr>
          <p:cNvPr id="4" name="Title 1">
            <a:extLst>
              <a:ext uri="{FF2B5EF4-FFF2-40B4-BE49-F238E27FC236}">
                <a16:creationId xmlns:a16="http://schemas.microsoft.com/office/drawing/2014/main" id="{63E43C2B-67D1-304A-91C1-B5A9D6EC1A2C}"/>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10504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EDE2EA9-28EF-944B-8757-8D418CC32CD6}"/>
              </a:ext>
            </a:extLst>
          </p:cNvPr>
          <p:cNvSpPr txBox="1">
            <a:spLocks/>
          </p:cNvSpPr>
          <p:nvPr/>
        </p:nvSpPr>
        <p:spPr>
          <a:xfrm>
            <a:off x="641829" y="4842184"/>
            <a:ext cx="5132438"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Participants work in groups to tackle business problems using real-world data</a:t>
            </a:r>
          </a:p>
        </p:txBody>
      </p:sp>
      <p:sp>
        <p:nvSpPr>
          <p:cNvPr id="5" name="Text Placeholder 3">
            <a:extLst>
              <a:ext uri="{FF2B5EF4-FFF2-40B4-BE49-F238E27FC236}">
                <a16:creationId xmlns:a16="http://schemas.microsoft.com/office/drawing/2014/main" id="{200997B1-9A1D-554C-868C-28A30FFCEC49}"/>
              </a:ext>
            </a:extLst>
          </p:cNvPr>
          <p:cNvSpPr txBox="1">
            <a:spLocks/>
          </p:cNvSpPr>
          <p:nvPr/>
        </p:nvSpPr>
        <p:spPr>
          <a:xfrm>
            <a:off x="6644747" y="4842184"/>
            <a:ext cx="5026144"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CADS data scientists provide on-site feedback for a more interactive learning experience</a:t>
            </a:r>
          </a:p>
        </p:txBody>
      </p:sp>
      <p:cxnSp>
        <p:nvCxnSpPr>
          <p:cNvPr id="9" name="Straight Connector 8">
            <a:extLst>
              <a:ext uri="{FF2B5EF4-FFF2-40B4-BE49-F238E27FC236}">
                <a16:creationId xmlns:a16="http://schemas.microsoft.com/office/drawing/2014/main" id="{23F3785F-0F2C-3E4D-B20C-562781C4C198}"/>
              </a:ext>
            </a:extLst>
          </p:cNvPr>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F6F6679-ED1D-4D44-B935-C3B7597C2291}"/>
              </a:ext>
            </a:extLst>
          </p:cNvPr>
          <p:cNvPicPr>
            <a:picLocks noChangeAspect="1"/>
          </p:cNvPicPr>
          <p:nvPr/>
        </p:nvPicPr>
        <p:blipFill>
          <a:blip r:embed="rId3"/>
          <a:srcRect/>
          <a:stretch/>
        </p:blipFill>
        <p:spPr>
          <a:xfrm>
            <a:off x="585325" y="1290116"/>
            <a:ext cx="4517472" cy="3388104"/>
          </a:xfrm>
          <a:prstGeom prst="rect">
            <a:avLst/>
          </a:prstGeom>
        </p:spPr>
      </p:pic>
      <p:sp>
        <p:nvSpPr>
          <p:cNvPr id="11" name="Title 1">
            <a:extLst>
              <a:ext uri="{FF2B5EF4-FFF2-40B4-BE49-F238E27FC236}">
                <a16:creationId xmlns:a16="http://schemas.microsoft.com/office/drawing/2014/main" id="{B13FA716-FF13-B04F-8CE0-3755259831BB}"/>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pic>
        <p:nvPicPr>
          <p:cNvPr id="2" name="Picture 1">
            <a:extLst>
              <a:ext uri="{FF2B5EF4-FFF2-40B4-BE49-F238E27FC236}">
                <a16:creationId xmlns:a16="http://schemas.microsoft.com/office/drawing/2014/main" id="{BFF9307B-4789-9A46-88BC-2FF7A034E647}"/>
              </a:ext>
            </a:extLst>
          </p:cNvPr>
          <p:cNvPicPr>
            <a:picLocks noChangeAspect="1"/>
          </p:cNvPicPr>
          <p:nvPr/>
        </p:nvPicPr>
        <p:blipFill>
          <a:blip r:embed="rId4"/>
          <a:stretch>
            <a:fillRect/>
          </a:stretch>
        </p:blipFill>
        <p:spPr>
          <a:xfrm>
            <a:off x="6375400" y="1580195"/>
            <a:ext cx="5384800" cy="3022600"/>
          </a:xfrm>
          <a:prstGeom prst="rect">
            <a:avLst/>
          </a:prstGeom>
        </p:spPr>
      </p:pic>
    </p:spTree>
    <p:extLst>
      <p:ext uri="{BB962C8B-B14F-4D97-AF65-F5344CB8AC3E}">
        <p14:creationId xmlns:p14="http://schemas.microsoft.com/office/powerpoint/2010/main" val="51936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58B22A-825D-2749-932B-2B93EC4644B3}"/>
              </a:ext>
            </a:extLst>
          </p:cNvPr>
          <p:cNvPicPr>
            <a:picLocks noChangeAspect="1"/>
          </p:cNvPicPr>
          <p:nvPr/>
        </p:nvPicPr>
        <p:blipFill rotWithShape="1">
          <a:blip r:embed="rId3" cstate="email">
            <a:alphaModFix/>
            <a:extLst>
              <a:ext uri="{BEBA8EAE-BF5A-486C-A8C5-ECC9F3942E4B}">
                <a14:imgProps xmlns:a14="http://schemas.microsoft.com/office/drawing/2010/main">
                  <a14:imgLayer r:embed="rId4">
                    <a14:imgEffect>
                      <a14:brightnessContrast contrast="12000"/>
                    </a14:imgEffect>
                  </a14:imgLayer>
                </a14:imgProps>
              </a:ext>
              <a:ext uri="{28A0092B-C50C-407E-A947-70E740481C1C}">
                <a14:useLocalDpi xmlns:a14="http://schemas.microsoft.com/office/drawing/2010/main"/>
              </a:ext>
            </a:extLst>
          </a:blip>
          <a:srcRect l="2929" t="2932" r="3190" b="17953"/>
          <a:stretch/>
        </p:blipFill>
        <p:spPr>
          <a:xfrm>
            <a:off x="0" y="0"/>
            <a:ext cx="12205714" cy="6858000"/>
          </a:xfrm>
          <a:prstGeom prst="rect">
            <a:avLst/>
          </a:prstGeom>
        </p:spPr>
      </p:pic>
      <p:pic>
        <p:nvPicPr>
          <p:cNvPr id="3" name="Picture 2">
            <a:extLst>
              <a:ext uri="{FF2B5EF4-FFF2-40B4-BE49-F238E27FC236}">
                <a16:creationId xmlns:a16="http://schemas.microsoft.com/office/drawing/2014/main" id="{088ABE22-1C7A-EF49-BAC5-DC6BCB5A9E93}"/>
              </a:ext>
            </a:extLst>
          </p:cNvPr>
          <p:cNvPicPr>
            <a:picLocks noChangeAspect="1"/>
          </p:cNvPicPr>
          <p:nvPr/>
        </p:nvPicPr>
        <p:blipFill>
          <a:blip r:embed="rId5"/>
          <a:stretch>
            <a:fillRect/>
          </a:stretch>
        </p:blipFill>
        <p:spPr>
          <a:xfrm>
            <a:off x="0" y="0"/>
            <a:ext cx="5930900" cy="6858000"/>
          </a:xfrm>
          <a:prstGeom prst="rect">
            <a:avLst/>
          </a:prstGeom>
        </p:spPr>
      </p:pic>
      <p:pic>
        <p:nvPicPr>
          <p:cNvPr id="16" name="Picture 15">
            <a:extLst>
              <a:ext uri="{FF2B5EF4-FFF2-40B4-BE49-F238E27FC236}">
                <a16:creationId xmlns:a16="http://schemas.microsoft.com/office/drawing/2014/main" id="{8C687B42-6325-994E-BAB8-12574098B75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388005" y="5718466"/>
            <a:ext cx="1476840" cy="668093"/>
          </a:xfrm>
          <a:prstGeom prst="rect">
            <a:avLst/>
          </a:prstGeom>
        </p:spPr>
      </p:pic>
      <p:sp>
        <p:nvSpPr>
          <p:cNvPr id="12" name="Title 8">
            <a:extLst>
              <a:ext uri="{FF2B5EF4-FFF2-40B4-BE49-F238E27FC236}">
                <a16:creationId xmlns:a16="http://schemas.microsoft.com/office/drawing/2014/main" id="{BA88E5AC-EE3A-2948-9523-F1AC68651731}"/>
              </a:ext>
            </a:extLst>
          </p:cNvPr>
          <p:cNvSpPr txBox="1">
            <a:spLocks/>
          </p:cNvSpPr>
          <p:nvPr/>
        </p:nvSpPr>
        <p:spPr>
          <a:xfrm>
            <a:off x="458304" y="2094457"/>
            <a:ext cx="4215296"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Loan Risk</a:t>
            </a:r>
          </a:p>
          <a:p>
            <a:r>
              <a:rPr lang="en-US" sz="3200" dirty="0">
                <a:solidFill>
                  <a:schemeClr val="accent1">
                    <a:lumMod val="50000"/>
                  </a:schemeClr>
                </a:solidFill>
                <a:latin typeface="Myriad Pro" panose="020B0503030403020204" pitchFamily="34" charset="0"/>
              </a:rPr>
              <a:t>Capstone</a:t>
            </a:r>
          </a:p>
        </p:txBody>
      </p:sp>
    </p:spTree>
    <p:extLst>
      <p:ext uri="{BB962C8B-B14F-4D97-AF65-F5344CB8AC3E}">
        <p14:creationId xmlns:p14="http://schemas.microsoft.com/office/powerpoint/2010/main" val="11481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828440" y="1610700"/>
            <a:ext cx="6719300" cy="3742136"/>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Utilize training skill set + Data practitioner knowledge to work with data</a:t>
            </a:r>
          </a:p>
          <a:p>
            <a:r>
              <a:rPr lang="en-US" sz="2400" dirty="0">
                <a:solidFill>
                  <a:schemeClr val="tx2"/>
                </a:solidFill>
                <a:latin typeface="Myriad Pro" panose="020B0503030403020204" pitchFamily="34" charset="0"/>
              </a:rPr>
              <a:t>Mentors are available for guidance</a:t>
            </a:r>
          </a:p>
          <a:p>
            <a:pPr lvl="1"/>
            <a:r>
              <a:rPr lang="en-US" sz="2000" b="1" dirty="0">
                <a:solidFill>
                  <a:schemeClr val="accent1"/>
                </a:solidFill>
                <a:latin typeface="Myriad Pro" panose="020B0503030403020204" pitchFamily="34" charset="0"/>
              </a:rPr>
              <a:t>No assistance</a:t>
            </a:r>
            <a:r>
              <a:rPr lang="en-US" sz="2000" dirty="0">
                <a:solidFill>
                  <a:schemeClr val="tx2"/>
                </a:solidFill>
                <a:latin typeface="Myriad Pro" panose="020B0503030403020204" pitchFamily="34" charset="0"/>
              </a:rPr>
              <a:t> to be provided</a:t>
            </a:r>
          </a:p>
          <a:p>
            <a:pPr lvl="1"/>
            <a:r>
              <a:rPr lang="en-US" sz="2000" dirty="0">
                <a:solidFill>
                  <a:schemeClr val="tx2"/>
                </a:solidFill>
                <a:latin typeface="Myriad Pro" panose="020B0503030403020204" pitchFamily="34" charset="0"/>
              </a:rPr>
              <a:t>Mentors inject experience where necessary</a:t>
            </a:r>
          </a:p>
          <a:p>
            <a:r>
              <a:rPr lang="en-US" sz="2400" dirty="0">
                <a:solidFill>
                  <a:schemeClr val="tx2"/>
                </a:solidFill>
                <a:latin typeface="Myriad Pro" panose="020B0503030403020204" pitchFamily="34" charset="0"/>
              </a:rPr>
              <a:t>Objectives:</a:t>
            </a:r>
          </a:p>
          <a:p>
            <a:pPr lvl="1"/>
            <a:r>
              <a:rPr lang="en-US" sz="2000" dirty="0">
                <a:solidFill>
                  <a:schemeClr val="tx2"/>
                </a:solidFill>
                <a:latin typeface="Myriad Pro" panose="020B0503030403020204" pitchFamily="34" charset="0"/>
              </a:rPr>
              <a:t>Encourage a </a:t>
            </a:r>
            <a:r>
              <a:rPr lang="en-US" sz="2000" b="1" dirty="0">
                <a:solidFill>
                  <a:schemeClr val="accent1"/>
                </a:solidFill>
                <a:latin typeface="Myriad Pro" panose="020B0503030403020204" pitchFamily="34" charset="0"/>
              </a:rPr>
              <a:t>structured</a:t>
            </a:r>
            <a:r>
              <a:rPr lang="en-US" sz="2000" dirty="0">
                <a:solidFill>
                  <a:schemeClr val="tx2"/>
                </a:solidFill>
                <a:latin typeface="Myriad Pro" panose="020B0503030403020204" pitchFamily="34" charset="0"/>
              </a:rPr>
              <a:t> approach towards analytical, visualization and storytelling skills</a:t>
            </a:r>
          </a:p>
          <a:p>
            <a:pPr lvl="1"/>
            <a:r>
              <a:rPr lang="en-US" sz="2000" b="1" dirty="0">
                <a:solidFill>
                  <a:schemeClr val="accent1"/>
                </a:solidFill>
                <a:latin typeface="Myriad Pro" panose="020B0503030403020204" pitchFamily="34" charset="0"/>
              </a:rPr>
              <a:t>Develop</a:t>
            </a:r>
            <a:r>
              <a:rPr lang="en-US" sz="2000" dirty="0">
                <a:solidFill>
                  <a:schemeClr val="tx2"/>
                </a:solidFill>
                <a:latin typeface="Myriad Pro" panose="020B0503030403020204" pitchFamily="34" charset="0"/>
              </a:rPr>
              <a:t> solutions for real world use cases</a:t>
            </a:r>
          </a:p>
        </p:txBody>
      </p:sp>
      <p:pic>
        <p:nvPicPr>
          <p:cNvPr id="4" name="Picture 3">
            <a:extLst>
              <a:ext uri="{FF2B5EF4-FFF2-40B4-BE49-F238E27FC236}">
                <a16:creationId xmlns:a16="http://schemas.microsoft.com/office/drawing/2014/main" id="{11A6FDE5-E964-3448-81D5-EEEAD8C8A68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7547739" y="1710308"/>
            <a:ext cx="4382055" cy="2922048"/>
          </a:xfrm>
          <a:prstGeom prst="rect">
            <a:avLst/>
          </a:prstGeom>
        </p:spPr>
      </p:pic>
      <p:sp>
        <p:nvSpPr>
          <p:cNvPr id="7" name="Title 1">
            <a:extLst>
              <a:ext uri="{FF2B5EF4-FFF2-40B4-BE49-F238E27FC236}">
                <a16:creationId xmlns:a16="http://schemas.microsoft.com/office/drawing/2014/main" id="{3703A9EF-395A-2645-940A-558DAC86BDA3}"/>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3722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700"/>
            <a:ext cx="10507023" cy="2313600"/>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b="1" dirty="0">
                <a:solidFill>
                  <a:schemeClr val="accent1"/>
                </a:solidFill>
                <a:latin typeface="Myriad Pro" panose="020B0503030403020204" pitchFamily="34" charset="0"/>
              </a:rPr>
              <a:t>Customized</a:t>
            </a:r>
            <a:r>
              <a:rPr lang="en-US" sz="2400" dirty="0">
                <a:solidFill>
                  <a:schemeClr val="tx2"/>
                </a:solidFill>
                <a:latin typeface="Myriad Pro" panose="020B0503030403020204" pitchFamily="34" charset="0"/>
              </a:rPr>
              <a:t> instance of CADS’s Capstone program tailored for applying Exploratory Data Analysis technique, aka Descriptive Statistics, on real-world dataset</a:t>
            </a:r>
            <a:endParaRPr lang="en-US" sz="2400" b="1" dirty="0">
              <a:solidFill>
                <a:schemeClr val="accent1"/>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a:t>
            </a:r>
            <a:r>
              <a:rPr lang="en-US" sz="2400" b="1" dirty="0">
                <a:solidFill>
                  <a:schemeClr val="accent1"/>
                </a:solidFill>
                <a:latin typeface="Myriad Pro" panose="020B0503030403020204" pitchFamily="34" charset="0"/>
              </a:rPr>
              <a:t>performing data analysis, visualization and storytelling </a:t>
            </a:r>
            <a:r>
              <a:rPr lang="en-US" sz="2400" dirty="0">
                <a:solidFill>
                  <a:schemeClr val="tx2"/>
                </a:solidFill>
                <a:latin typeface="Myriad Pro" panose="020B0503030403020204" pitchFamily="34" charset="0"/>
              </a:rPr>
              <a:t>using a Real-world automation dataset to detect sensors defects in a hazardous material storage facility</a:t>
            </a:r>
            <a:endParaRPr lang="en-US" sz="2400" b="1"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12651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6BE8D8-2C89-6C46-B0CB-6F0D86C5AE7A}"/>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Topic</a:t>
            </a:r>
            <a:br>
              <a:rPr lang="en-US" sz="3600" dirty="0">
                <a:solidFill>
                  <a:schemeClr val="accent1">
                    <a:lumMod val="50000"/>
                  </a:schemeClr>
                </a:solidFill>
                <a:latin typeface="Myriad Pro" panose="020B0503030403020204" pitchFamily="34" charset="0"/>
              </a:rPr>
            </a:br>
            <a:r>
              <a:rPr lang="en-US" sz="2800" dirty="0">
                <a:solidFill>
                  <a:schemeClr val="tx2"/>
                </a:solidFill>
                <a:latin typeface="Myriad Pro" panose="020B0503030403020204" pitchFamily="34" charset="0"/>
              </a:rPr>
              <a:t>What is “From Data To Insight”?</a:t>
            </a:r>
            <a:endParaRPr lang="en-US" sz="4400" dirty="0">
              <a:solidFill>
                <a:schemeClr val="tx2"/>
              </a:solidFill>
              <a:latin typeface="Myriad Pro" panose="020B0503030403020204" pitchFamily="34" charset="0"/>
            </a:endParaRPr>
          </a:p>
        </p:txBody>
      </p:sp>
      <p:sp>
        <p:nvSpPr>
          <p:cNvPr id="4" name="Rectangle 3">
            <a:extLst>
              <a:ext uri="{FF2B5EF4-FFF2-40B4-BE49-F238E27FC236}">
                <a16:creationId xmlns:a16="http://schemas.microsoft.com/office/drawing/2014/main" id="{734083DB-D5B3-BE40-9294-00D85F28E9BD}"/>
              </a:ext>
            </a:extLst>
          </p:cNvPr>
          <p:cNvSpPr/>
          <p:nvPr/>
        </p:nvSpPr>
        <p:spPr>
          <a:xfrm>
            <a:off x="571500" y="1508125"/>
            <a:ext cx="10972800" cy="3416320"/>
          </a:xfrm>
          <a:prstGeom prst="rect">
            <a:avLst/>
          </a:prstGeom>
        </p:spPr>
        <p:txBody>
          <a:bodyPr wrap="square">
            <a:spAutoFit/>
          </a:bodyPr>
          <a:lstStyle/>
          <a:p>
            <a:r>
              <a:rPr lang="en-MY" sz="2400" dirty="0">
                <a:solidFill>
                  <a:srgbClr val="111111"/>
                </a:solidFill>
                <a:latin typeface="SourceSansPro"/>
              </a:rPr>
              <a:t>From data to insight is the data practitioners’ journey to transform data from its raw form into beautiful visuals complete with clear narratives. The goal of the Capstone is to use Descriptive Statistics to break down complex data into simple summaries to reveal insights. </a:t>
            </a:r>
          </a:p>
          <a:p>
            <a:endParaRPr lang="en-MY" sz="2400" dirty="0">
              <a:solidFill>
                <a:srgbClr val="111111"/>
              </a:solidFill>
              <a:latin typeface="SourceSansPro"/>
            </a:endParaRPr>
          </a:p>
          <a:p>
            <a:r>
              <a:rPr lang="en-MY" sz="2400" dirty="0">
                <a:solidFill>
                  <a:srgbClr val="111111"/>
                </a:solidFill>
                <a:latin typeface="SourceSansPro"/>
              </a:rPr>
              <a:t>By utilizing effective visualization techniques and eloquent storytelling, data is transformed into knowledge.</a:t>
            </a:r>
          </a:p>
          <a:p>
            <a:endParaRPr lang="en-MY" sz="2400" b="0" i="0" dirty="0">
              <a:solidFill>
                <a:srgbClr val="111111"/>
              </a:solidFill>
              <a:effectLst/>
              <a:latin typeface="SourceSansPro"/>
            </a:endParaRPr>
          </a:p>
          <a:p>
            <a:endParaRPr lang="en-MY" sz="2400" b="0" i="0" dirty="0">
              <a:solidFill>
                <a:srgbClr val="111111"/>
              </a:solidFill>
              <a:effectLst/>
              <a:latin typeface="SourceSansPro"/>
            </a:endParaRPr>
          </a:p>
        </p:txBody>
      </p:sp>
    </p:spTree>
    <p:extLst>
      <p:ext uri="{BB962C8B-B14F-4D97-AF65-F5344CB8AC3E}">
        <p14:creationId xmlns:p14="http://schemas.microsoft.com/office/powerpoint/2010/main" val="114719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3AAE-4216-1342-A0BC-8068D510F473}"/>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MY" sz="4000" dirty="0">
                <a:solidFill>
                  <a:schemeClr val="accent1">
                    <a:lumMod val="50000"/>
                  </a:schemeClr>
                </a:solidFill>
                <a:latin typeface="Myriad Pro" panose="020B0503030403020204" pitchFamily="34" charset="0"/>
              </a:rPr>
              <a:t>Loan Risk Capstone USE CASE </a:t>
            </a:r>
          </a:p>
          <a:p>
            <a:r>
              <a:rPr lang="en-MY" sz="4000" dirty="0">
                <a:solidFill>
                  <a:schemeClr val="accent1">
                    <a:lumMod val="50000"/>
                  </a:schemeClr>
                </a:solidFill>
                <a:latin typeface="Myriad Pro" panose="020B0503030403020204" pitchFamily="34" charset="0"/>
              </a:rPr>
              <a:t>- Checklist for Preparation</a:t>
            </a:r>
          </a:p>
        </p:txBody>
      </p:sp>
      <p:graphicFrame>
        <p:nvGraphicFramePr>
          <p:cNvPr id="3" name="Table 2">
            <a:extLst>
              <a:ext uri="{FF2B5EF4-FFF2-40B4-BE49-F238E27FC236}">
                <a16:creationId xmlns:a16="http://schemas.microsoft.com/office/drawing/2014/main" id="{CAF3261B-5CBE-A548-B4EA-065EF0FAF3EE}"/>
              </a:ext>
            </a:extLst>
          </p:cNvPr>
          <p:cNvGraphicFramePr>
            <a:graphicFrameLocks noGrp="1"/>
          </p:cNvGraphicFramePr>
          <p:nvPr>
            <p:extLst>
              <p:ext uri="{D42A27DB-BD31-4B8C-83A1-F6EECF244321}">
                <p14:modId xmlns:p14="http://schemas.microsoft.com/office/powerpoint/2010/main" val="845243919"/>
              </p:ext>
            </p:extLst>
          </p:nvPr>
        </p:nvGraphicFramePr>
        <p:xfrm>
          <a:off x="428625" y="1776464"/>
          <a:ext cx="11331575" cy="3973091"/>
        </p:xfrm>
        <a:graphic>
          <a:graphicData uri="http://schemas.openxmlformats.org/drawingml/2006/table">
            <a:tbl>
              <a:tblPr/>
              <a:tblGrid>
                <a:gridCol w="482559">
                  <a:extLst>
                    <a:ext uri="{9D8B030D-6E8A-4147-A177-3AD203B41FA5}">
                      <a16:colId xmlns:a16="http://schemas.microsoft.com/office/drawing/2014/main" val="1108189297"/>
                    </a:ext>
                  </a:extLst>
                </a:gridCol>
                <a:gridCol w="2356325">
                  <a:extLst>
                    <a:ext uri="{9D8B030D-6E8A-4147-A177-3AD203B41FA5}">
                      <a16:colId xmlns:a16="http://schemas.microsoft.com/office/drawing/2014/main" val="1814025457"/>
                    </a:ext>
                  </a:extLst>
                </a:gridCol>
                <a:gridCol w="5636697">
                  <a:extLst>
                    <a:ext uri="{9D8B030D-6E8A-4147-A177-3AD203B41FA5}">
                      <a16:colId xmlns:a16="http://schemas.microsoft.com/office/drawing/2014/main" val="2175479931"/>
                    </a:ext>
                  </a:extLst>
                </a:gridCol>
                <a:gridCol w="2855994">
                  <a:extLst>
                    <a:ext uri="{9D8B030D-6E8A-4147-A177-3AD203B41FA5}">
                      <a16:colId xmlns:a16="http://schemas.microsoft.com/office/drawing/2014/main" val="2545472204"/>
                    </a:ext>
                  </a:extLst>
                </a:gridCol>
              </a:tblGrid>
              <a:tr h="871536">
                <a:tc>
                  <a:txBody>
                    <a:bodyPr/>
                    <a:lstStyle/>
                    <a:p>
                      <a:pPr algn="ctr" fontAlgn="b"/>
                      <a:r>
                        <a:rPr lang="en-MY" sz="1600" b="1" dirty="0">
                          <a:solidFill>
                            <a:srgbClr val="000000"/>
                          </a:solidFill>
                          <a:effectLst/>
                          <a:latin typeface="Calibri" panose="020F0502020204030204" pitchFamily="34" charset="0"/>
                        </a:rPr>
                        <a:t>No. </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a:solidFill>
                            <a:srgbClr val="000000"/>
                          </a:solidFill>
                          <a:effectLst/>
                          <a:latin typeface="Calibri" panose="020F0502020204030204" pitchFamily="34" charset="0"/>
                        </a:rPr>
                        <a:t>Checklist Item</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dirty="0">
                          <a:solidFill>
                            <a:srgbClr val="000000"/>
                          </a:solidFill>
                          <a:effectLst/>
                          <a:latin typeface="Calibri" panose="020F0502020204030204" pitchFamily="34" charset="0"/>
                        </a:rPr>
                        <a:t>Requirements</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600" b="1" dirty="0">
                          <a:solidFill>
                            <a:srgbClr val="000000"/>
                          </a:solidFill>
                          <a:effectLst/>
                          <a:latin typeface="Calibri" panose="020F0502020204030204" pitchFamily="34" charset="0"/>
                        </a:rPr>
                        <a:t>Remarks &amp; Reference</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extLst>
                  <a:ext uri="{0D108BD9-81ED-4DB2-BD59-A6C34878D82A}">
                    <a16:rowId xmlns:a16="http://schemas.microsoft.com/office/drawing/2014/main" val="2113251498"/>
                  </a:ext>
                </a:extLst>
              </a:tr>
              <a:tr h="491871">
                <a:tc>
                  <a:txBody>
                    <a:bodyPr/>
                    <a:lstStyle/>
                    <a:p>
                      <a:pPr algn="l" fontAlgn="b"/>
                      <a:r>
                        <a:rPr lang="en-MY" sz="1800">
                          <a:solidFill>
                            <a:srgbClr val="000000"/>
                          </a:solidFill>
                          <a:effectLst/>
                          <a:latin typeface="Calibri" panose="020F0502020204030204" pitchFamily="34" charset="0"/>
                        </a:rPr>
                        <a:t>1</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Problem Statement</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Identify Top 3 factors that determines the loan application being approved or rejected</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800" dirty="0">
                          <a:solidFill>
                            <a:srgbClr val="000000"/>
                          </a:solidFill>
                          <a:effectLst/>
                          <a:latin typeface="Calibri" panose="020F0502020204030204" pitchFamily="34" charset="0"/>
                        </a:rPr>
                        <a:t>EDP Excel for Data Analytics</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555437152"/>
                  </a:ext>
                </a:extLst>
              </a:tr>
              <a:tr h="491871">
                <a:tc>
                  <a:txBody>
                    <a:bodyPr/>
                    <a:lstStyle/>
                    <a:p>
                      <a:pPr algn="l" fontAlgn="b"/>
                      <a:r>
                        <a:rPr lang="en-MY" sz="1800">
                          <a:solidFill>
                            <a:srgbClr val="000000"/>
                          </a:solidFill>
                          <a:effectLst/>
                          <a:latin typeface="Calibri" panose="020F0502020204030204" pitchFamily="34" charset="0"/>
                        </a:rPr>
                        <a:t>2</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Potential Solution </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800" dirty="0">
                          <a:solidFill>
                            <a:srgbClr val="000000"/>
                          </a:solidFill>
                          <a:effectLst/>
                          <a:latin typeface="Calibri" panose="020F0502020204030204" pitchFamily="34" charset="0"/>
                        </a:rPr>
                        <a:t>Create and present a narrative to deliver the simplified method to categorize successful and unsuccessful applicants to management</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800" dirty="0">
                          <a:solidFill>
                            <a:srgbClr val="000000"/>
                          </a:solidFill>
                          <a:effectLst/>
                          <a:latin typeface="Calibri" panose="020F0502020204030204" pitchFamily="34" charset="0"/>
                        </a:rPr>
                        <a:t>EDP Data Storytelling</a:t>
                      </a:r>
                    </a:p>
                  </a:txBody>
                  <a:tcPr marL="8542" marR="8542" marT="8542" marB="41002" anchor="b">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1960407630"/>
                  </a:ext>
                </a:extLst>
              </a:tr>
              <a:tr h="1630867">
                <a:tc>
                  <a:txBody>
                    <a:bodyPr/>
                    <a:lstStyle/>
                    <a:p>
                      <a:pPr algn="l" fontAlgn="ctr"/>
                      <a:r>
                        <a:rPr lang="en-MY" sz="1800">
                          <a:solidFill>
                            <a:srgbClr val="000000"/>
                          </a:solidFill>
                          <a:effectLst/>
                          <a:latin typeface="Calibri" panose="020F0502020204030204" pitchFamily="34" charset="0"/>
                        </a:rPr>
                        <a:t>3</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800">
                          <a:solidFill>
                            <a:srgbClr val="000000"/>
                          </a:solidFill>
                          <a:effectLst/>
                          <a:latin typeface="Calibri" panose="020F0502020204030204" pitchFamily="34" charset="0"/>
                        </a:rPr>
                        <a:t>Dataset &amp; Volume</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800" dirty="0">
                          <a:solidFill>
                            <a:srgbClr val="000000"/>
                          </a:solidFill>
                          <a:effectLst/>
                          <a:latin typeface="Calibri" panose="020F0502020204030204" pitchFamily="34" charset="0"/>
                        </a:rPr>
                        <a:t>Dataset is provided as per below:</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1) Dataset in ".csv" Format</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2) Dataset Structure as per Schema sample provided</a:t>
                      </a:r>
                      <a:br>
                        <a:rPr lang="en-MY" sz="1800" dirty="0">
                          <a:solidFill>
                            <a:srgbClr val="000000"/>
                          </a:solidFill>
                          <a:effectLst/>
                          <a:latin typeface="Calibri" panose="020F0502020204030204" pitchFamily="34" charset="0"/>
                        </a:rPr>
                      </a:br>
                      <a:r>
                        <a:rPr lang="en-MY" sz="1800" dirty="0">
                          <a:solidFill>
                            <a:srgbClr val="000000"/>
                          </a:solidFill>
                          <a:effectLst/>
                          <a:latin typeface="Calibri" panose="020F0502020204030204" pitchFamily="34" charset="0"/>
                        </a:rPr>
                        <a:t>3) Dataset Volume of a minimum of 600 rows </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ctr"/>
                      <a:r>
                        <a:rPr lang="en-MY" sz="1800" dirty="0">
                          <a:solidFill>
                            <a:srgbClr val="000000"/>
                          </a:solidFill>
                          <a:effectLst/>
                          <a:latin typeface="Calibri" panose="020F0502020204030204" pitchFamily="34" charset="0"/>
                        </a:rPr>
                        <a:t>Refer to the slide "Data Sample" </a:t>
                      </a:r>
                    </a:p>
                    <a:p>
                      <a:pPr fontAlgn="ctr"/>
                      <a:r>
                        <a:rPr lang="en-MY" sz="1800" dirty="0">
                          <a:solidFill>
                            <a:srgbClr val="000000"/>
                          </a:solidFill>
                          <a:effectLst/>
                          <a:latin typeface="Calibri" panose="020F0502020204030204" pitchFamily="34" charset="0"/>
                        </a:rPr>
                        <a:t>Dataset is provided</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1843786737"/>
                  </a:ext>
                </a:extLst>
              </a:tr>
            </a:tbl>
          </a:graphicData>
        </a:graphic>
      </p:graphicFrame>
      <p:sp>
        <p:nvSpPr>
          <p:cNvPr id="4" name="Rectangle 1">
            <a:extLst>
              <a:ext uri="{FF2B5EF4-FFF2-40B4-BE49-F238E27FC236}">
                <a16:creationId xmlns:a16="http://schemas.microsoft.com/office/drawing/2014/main" id="{E06B71D7-ECD9-0448-931C-3B7022D8CAFE}"/>
              </a:ext>
            </a:extLst>
          </p:cNvPr>
          <p:cNvSpPr>
            <a:spLocks noChangeArrowheads="1"/>
          </p:cNvSpPr>
          <p:nvPr/>
        </p:nvSpPr>
        <p:spPr bwMode="auto">
          <a:xfrm>
            <a:off x="838200" y="323215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38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ADS Theme">
      <a:dk1>
        <a:srgbClr val="000000"/>
      </a:dk1>
      <a:lt1>
        <a:srgbClr val="FFFFFF"/>
      </a:lt1>
      <a:dk2>
        <a:srgbClr val="4D4D4D"/>
      </a:dk2>
      <a:lt2>
        <a:srgbClr val="F2F2F2"/>
      </a:lt2>
      <a:accent1>
        <a:srgbClr val="0767B1"/>
      </a:accent1>
      <a:accent2>
        <a:srgbClr val="23C3F3"/>
      </a:accent2>
      <a:accent3>
        <a:srgbClr val="9EDCF8"/>
      </a:accent3>
      <a:accent4>
        <a:srgbClr val="ED3F95"/>
      </a:accent4>
      <a:accent5>
        <a:srgbClr val="28B373"/>
      </a:accent5>
      <a:accent6>
        <a:srgbClr val="F9A61A"/>
      </a:accent6>
      <a:hlink>
        <a:srgbClr val="0A2432"/>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4068CFA1518443BE16D0FD628441E3" ma:contentTypeVersion="13" ma:contentTypeDescription="Create a new document." ma:contentTypeScope="" ma:versionID="c33ebad330d308baed443c138939a924">
  <xsd:schema xmlns:xsd="http://www.w3.org/2001/XMLSchema" xmlns:xs="http://www.w3.org/2001/XMLSchema" xmlns:p="http://schemas.microsoft.com/office/2006/metadata/properties" xmlns:ns1="http://schemas.microsoft.com/sharepoint/v3" xmlns:ns2="b9aa1da2-e6ea-40ce-b435-c038772223b2" xmlns:ns3="016a01f8-8005-4a43-8983-039792797ec5" targetNamespace="http://schemas.microsoft.com/office/2006/metadata/properties" ma:root="true" ma:fieldsID="fa15bec35a5423471a42d24c486e8b6a" ns1:_="" ns2:_="" ns3:_="">
    <xsd:import namespace="http://schemas.microsoft.com/sharepoint/v3"/>
    <xsd:import namespace="b9aa1da2-e6ea-40ce-b435-c038772223b2"/>
    <xsd:import namespace="016a01f8-8005-4a43-8983-039792797ec5"/>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3:SharedWithUsers" minOccurs="0"/>
                <xsd:element ref="ns3:SharedWithDetails" minOccurs="0"/>
                <xsd:element ref="ns2:MediaServiceOCR" minOccurs="0"/>
                <xsd:element ref="ns2:MediaServiceDateTake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aa1da2-e6ea-40ce-b435-c038772223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6a01f8-8005-4a43-8983-039792797ec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6A52B1-235D-4284-B2FC-0AA89A910C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aa1da2-e6ea-40ce-b435-c038772223b2"/>
    <ds:schemaRef ds:uri="016a01f8-8005-4a43-8983-039792797e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0EA74D-8B3B-4129-8CA3-62E94D752039}">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633A41E6-76B0-4351-A619-ABDE13395C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8764</TotalTime>
  <Words>1058</Words>
  <Application>Microsoft Office PowerPoint</Application>
  <PresentationFormat>Custom</PresentationFormat>
  <Paragraphs>110</Paragraphs>
  <Slides>17</Slides>
  <Notes>11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Loan Risk Capstone Capstone sessions designed with rapid mobilization in mind</vt:lpstr>
      <vt:lpstr>PowerPoint Presentation</vt:lpstr>
      <vt:lpstr>PowerPoint Presentation</vt:lpstr>
      <vt:lpstr>Loan Risk Capstone USE CASE CATEGORIZE SUCCESSFUL AND UNSUCCESSFUL APPLICANTS BASED ON THE TOP 3 CRITERIA</vt:lpstr>
      <vt:lpstr>PowerPoint Presentation</vt:lpstr>
      <vt:lpstr>PowerPoint Presentation</vt:lpstr>
      <vt:lpstr>Loan Risk Capstone Instructions</vt:lpstr>
      <vt:lpstr>PowerPoint Presentation</vt:lpstr>
      <vt:lpstr>Loan Risk Capstone Tips for success</vt:lpstr>
      <vt:lpstr>Loan Risk Capstone Score Breakdown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Uzair Aslam</dc:creator>
  <cp:lastModifiedBy>Mohamad Fahrurrazi Kamaludin</cp:lastModifiedBy>
  <cp:revision>44</cp:revision>
  <dcterms:created xsi:type="dcterms:W3CDTF">2019-10-31T07:02:11Z</dcterms:created>
  <dcterms:modified xsi:type="dcterms:W3CDTF">2021-01-15T02:52:48Z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0x010100CD4068CFA1518443BE16D0FD628441E3</vt:lpwstr>
  </property>
</Properties>
</file>